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6.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3.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webextensions/webextension1.xml" ContentType="application/vnd.ms-office.webextension+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72" r:id="rId4"/>
    <p:sldId id="258" r:id="rId5"/>
    <p:sldId id="259" r:id="rId6"/>
    <p:sldId id="271" r:id="rId7"/>
    <p:sldId id="263" r:id="rId8"/>
    <p:sldId id="261" r:id="rId9"/>
    <p:sldId id="262" r:id="rId10"/>
    <p:sldId id="265" r:id="rId11"/>
    <p:sldId id="264" r:id="rId12"/>
    <p:sldId id="266" r:id="rId13"/>
    <p:sldId id="267" r:id="rId14"/>
    <p:sldId id="273" r:id="rId15"/>
    <p:sldId id="268" r:id="rId16"/>
    <p:sldId id="269" r:id="rId17"/>
  </p:sldIdLst>
  <p:sldSz cx="18288000" cy="10287000"/>
  <p:notesSz cx="6858000" cy="9144000"/>
  <p:embeddedFontLst>
    <p:embeddedFont>
      <p:font typeface="Gotham Bold" panose="020B0604020202020204" charset="0"/>
      <p:regular r:id="rId19"/>
    </p:embeddedFont>
    <p:embeddedFont>
      <p:font typeface="Gotham Italics" panose="020B0604020202020204" charset="0"/>
      <p:regular r:id="rId20"/>
    </p:embeddedFont>
    <p:embeddedFont>
      <p:font typeface="Calibri" panose="020F0502020204030204" pitchFamily="34" charset="0"/>
      <p:regular r:id="rId21"/>
      <p:bold r:id="rId22"/>
      <p:italic r:id="rId23"/>
      <p:boldItalic r:id="rId24"/>
    </p:embeddedFont>
    <p:embeddedFont>
      <p:font typeface="Gotham"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035" autoAdjust="0"/>
  </p:normalViewPr>
  <p:slideViewPr>
    <p:cSldViewPr>
      <p:cViewPr varScale="1">
        <p:scale>
          <a:sx n="41" d="100"/>
          <a:sy n="41" d="100"/>
        </p:scale>
        <p:origin x="820"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stand up if you have delivered a training at TLI, Conference, at a Club, Area or Division event?</a:t>
            </a:r>
          </a:p>
          <a:p>
            <a:r>
              <a:rPr lang="en-US"/>
              <a:t>Felicia, please take note :)</a:t>
            </a:r>
          </a:p>
          <a:p>
            <a:r>
              <a:rPr lang="en-US"/>
              <a:t>From of you standing, how many are in the Learning and Development space or received formal training in your jobs or outside of Toastmasters?</a:t>
            </a:r>
          </a:p>
          <a:p>
            <a:r>
              <a:rPr lang="en-US"/>
              <a:t>What's the correlation?</a:t>
            </a:r>
          </a:p>
          <a:p>
            <a:r>
              <a:rPr lang="en-US"/>
              <a:t>In my experience and based on my very informal experiment, as we take the Toastmasters promise and start growing in our TM journey, the opportunities to train, facilitate and to share knowledge also increase.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40731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 Need for knowledge - adults need to understand the relevance of the learning content. --&gt; make it clear why specific things are taught</a:t>
            </a:r>
          </a:p>
          <a:p>
            <a:r>
              <a:rPr lang="en-US" dirty="0"/>
              <a:t>2. Self-direction - adults like to influence the what, where and when of learning --&gt; make room for the customization of content</a:t>
            </a:r>
          </a:p>
          <a:p>
            <a:r>
              <a:rPr lang="en-US" dirty="0"/>
              <a:t>3. experience - adults have many experiences to base new knowledge on --&gt; allow for prior knowledge to be incorporated into the course</a:t>
            </a:r>
          </a:p>
          <a:p>
            <a:r>
              <a:rPr lang="en-US" dirty="0"/>
              <a:t>4. readiness - adults are ready to meet the requirements of their role --&gt; illustrate how the learning content will be beneficial</a:t>
            </a:r>
          </a:p>
          <a:p>
            <a:r>
              <a:rPr lang="en-US" dirty="0"/>
              <a:t>5. Orientation - adults learn problem oriented, favoring immediate application of knowledge --&gt; include practical learning experiences to try and apply new skills</a:t>
            </a:r>
          </a:p>
          <a:p>
            <a:r>
              <a:rPr lang="en-US" dirty="0"/>
              <a:t>6. Motivation - adults are eager to grow and develop their skills--&gt; explain the ways in which the content will further their career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0453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Best Trainer Qualities?
https://www.polleverywhere.com/discourses/u6mH0d9ifws25fZRBgZMu</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
        <p:nvSpPr>
          <p:cNvPr id="5" name="TextBox 4">
            <a:extLst>
              <a:ext uri="{FF2B5EF4-FFF2-40B4-BE49-F238E27FC236}">
                <a16:creationId xmlns:a16="http://schemas.microsoft.com/office/drawing/2014/main" xmlns="" id="{6FC70782-BA92-7B9B-A91A-EFBB2FE13CEF}"/>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07473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Today's learner wants learning that is immediate, focused and relevant to their needs. Understanding how adults learn, and the associated challenges is key to building trust and conveying the information in a learner-centric approach.</a:t>
            </a:r>
          </a:p>
          <a:p>
            <a:r>
              <a:rPr lang="en-US"/>
              <a:t>Research by Deloitte portrays �the modern learner� as impatient, easily distracted, overworked and often overwhelmed � but with a thirst for learning that�s fuelled by easier access to information and learning resources. Attention spans continue to decline � most learners will not watch videos longer than 4 minutes � and learning cycles are becoming shorter.</a:t>
            </a:r>
          </a:p>
          <a:p>
            <a:endParaRPr lang="en-US"/>
          </a:p>
          <a:p>
            <a:r>
              <a:rPr lang="en-US"/>
              <a:t>As a result, day-long training sessions in workplaces � reminiscent of the school classroom � are no longer fit for purpose. They�re too short for digital natives, too old-fashioned for digital immigrants, and generate too little ROI in terms of time spent, knowledge retention and engagement.</a:t>
            </a:r>
          </a:p>
          <a:p>
            <a:r>
              <a:rPr lang="en-US"/>
              <a:t>Interruptions every 5 minutes</a:t>
            </a:r>
          </a:p>
          <a:p>
            <a:r>
              <a:rPr lang="en-US"/>
              <a:t>Modern learner unlocks their phone up to 9 times per hour</a:t>
            </a:r>
          </a:p>
          <a:p>
            <a:r>
              <a:rPr lang="en-US"/>
              <a:t>Shorter attention span - videos no longer than 4 minutes</a:t>
            </a:r>
          </a:p>
          <a:p>
            <a:r>
              <a:rPr lang="en-US"/>
              <a:t>5-10 seconds to grab attention before they click away</a:t>
            </a:r>
          </a:p>
          <a:p>
            <a:r>
              <a:rPr lang="en-US"/>
              <a:t>social media increases hormones by as much as 13%</a:t>
            </a:r>
          </a:p>
          <a:p>
            <a:r>
              <a:rPr lang="en-US"/>
              <a:t>73% say the process info more deeply when they share it</a:t>
            </a:r>
          </a:p>
          <a:p>
            <a:r>
              <a:rPr lang="en-US"/>
              <a:t>85% say reading other people's responses helps undersatnd and process information and events</a:t>
            </a:r>
          </a:p>
          <a:p>
            <a:endParaRPr lang="en-US"/>
          </a:p>
          <a:p>
            <a:r>
              <a:rPr lang="en-US"/>
              <a:t>https://www.growthengineering.co.uk/understanding-the-modern-learner-7-defining-traits/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9844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According to the most recent Fact Sheet available *July 2021 to June 2022, our members:</a:t>
            </a:r>
          </a:p>
          <a:p>
            <a:r>
              <a:rPr lang="en-US" dirty="0"/>
              <a:t>Average age 47 years</a:t>
            </a:r>
          </a:p>
          <a:p>
            <a:r>
              <a:rPr lang="en-US" dirty="0"/>
              <a:t>Almost 80% has a bachelor's degree or higher,</a:t>
            </a:r>
          </a:p>
          <a:p>
            <a:r>
              <a:rPr lang="en-US" dirty="0"/>
              <a:t>42% multilingual</a:t>
            </a:r>
          </a:p>
          <a:p>
            <a:r>
              <a:rPr lang="en-US" dirty="0"/>
              <a:t>55% female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5901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many adult learning theories including neuroscience, experiential learning, self-directed learning and transformational learning. </a:t>
            </a:r>
          </a:p>
          <a:p>
            <a:r>
              <a:rPr lang="en-US" dirty="0"/>
              <a:t>Developed in 1968 by Malcolm Knowles, andragogy is a term that refers to the concept of adult learning and how it differs from children’s education. Knowles defines andragogy as “the art and science of teaching adults.” According to Knowles, andragogy, also known as adult learning, is premised on five key assumptions: self-concept, adult learner experience, readiness to learn, orientation of learning, and motivation to learn.</a:t>
            </a:r>
          </a:p>
          <a:p>
            <a:endParaRPr lang="en-US" dirty="0"/>
          </a:p>
          <a:p>
            <a:r>
              <a:rPr lang="en-US" dirty="0"/>
              <a:t>Knowles believed that these are the five pillars of adult learning, and each must be taken into account for shaping adult education programs accordingly. Today, the education programs for adult training are still built around andragogy—instead of education being teacher-centric, much of the curriculum’s focus is given to students and their learning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21508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https://youtu.be/UgNeWsbKDUY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85404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 Self-concept: Adults become more self-directed as they mature</a:t>
            </a:r>
          </a:p>
          <a:p>
            <a:r>
              <a:rPr lang="en-US" b="1" dirty="0"/>
              <a:t>as adults move throughout life, they become more independent and self-directed. Adult learners want to have ownership over their learning journey</a:t>
            </a:r>
            <a:r>
              <a:rPr lang="en-US" dirty="0"/>
              <a:t>. This is why learning experience platforms (LXPs) and the advancement of eLearning have been huge in the learning industry—these tools allow adult learners to take ownership of what they learn and how they learn it.</a:t>
            </a:r>
          </a:p>
          <a:p>
            <a:endParaRPr lang="en-US" dirty="0"/>
          </a:p>
          <a:p>
            <a:r>
              <a:rPr lang="en-US" dirty="0"/>
              <a:t>It can be easy to make assumptions about what learners might need—especially from the position of leadership, which might not be as connected to the day-to-day work of the employees who actually need the training. Instead, consider giving your learners some freedom to make their own choices in their learning journey, whether that’s by allowing them to choose their learning paths or how they receive their information.</a:t>
            </a:r>
          </a:p>
          <a:p>
            <a:endParaRPr lang="en-US" dirty="0"/>
          </a:p>
          <a:p>
            <a:r>
              <a:rPr lang="en-US" dirty="0"/>
              <a:t>2. Learner experience: Adults bring a wealth of experience to the learning process</a:t>
            </a:r>
          </a:p>
          <a:p>
            <a:r>
              <a:rPr lang="en-US" dirty="0"/>
              <a:t>The second assumption Malcolm Knowles made is about the learner experience. Unlike children who are frequently learning things for the first time without previous experience, adult learners bring the richness of past education, jobs, and life events to learning experiences. Basically, don’t assume your learners are beginners without first understanding the knowledge they bring to the table.</a:t>
            </a:r>
          </a:p>
          <a:p>
            <a:endParaRPr lang="en-US" dirty="0"/>
          </a:p>
          <a:p>
            <a:r>
              <a:rPr lang="en-US" dirty="0"/>
              <a:t>Even if the concepts and skills you’re introducing are new, remember that adult learners may have skills and lived experiences that they can reference to enrich their own process of discovery and growth. Finding ways to integrate this with discussion groups and debriefs can be an effective way to help your learners feel like you see the value they bring, too.</a:t>
            </a:r>
          </a:p>
          <a:p>
            <a:endParaRPr lang="en-US" dirty="0"/>
          </a:p>
          <a:p>
            <a:r>
              <a:rPr lang="en-US" dirty="0"/>
              <a:t>3. Readiness to learn: Adults want to learn things that help them accomplish relevant tasks</a:t>
            </a:r>
          </a:p>
          <a:p>
            <a:r>
              <a:rPr lang="en-US" dirty="0"/>
              <a:t>You might’ve heard that adults care a lot about the “why” behind learning, and that’s where Knowles’ next assumption about “readiness to learn” comes in. Unlike children, who absorb everything they can as they grow up, adult learners are more selective with what information they take in. Common questions you might hear learners ask include, “How will this help me?” or, “What’s really in it for me?”</a:t>
            </a:r>
          </a:p>
          <a:p>
            <a:endParaRPr lang="en-US" dirty="0"/>
          </a:p>
          <a:p>
            <a:r>
              <a:rPr lang="en-US" dirty="0"/>
              <a:t>This is why the planning stage of any eLearning course or training is pivotal: you need to make it clear from the beginning what your learners are taking away from it and why that matters. Develop activities in your courses that mimic real-world job scenarios, include interactive elements, and make sure that what learners walk away with is applicable to their everyday job role experience.</a:t>
            </a:r>
          </a:p>
          <a:p>
            <a:endParaRPr lang="en-US" dirty="0"/>
          </a:p>
          <a:p>
            <a:r>
              <a:rPr lang="en-US" dirty="0"/>
              <a:t>4. Orientation to learning: Adult learners want to solve problems</a:t>
            </a:r>
          </a:p>
          <a:p>
            <a:r>
              <a:rPr lang="en-US" dirty="0"/>
              <a:t>Similar to readiness to learn, Malcolm Knowles spoke of adult learner orientation, noting that adults move away from subject-based learning, which centers around simply knowing about a concept, towards problem-based learning, which focuses on knowledge that tangibly contributes to problem solving.</a:t>
            </a:r>
          </a:p>
          <a:p>
            <a:endParaRPr lang="en-US" dirty="0"/>
          </a:p>
          <a:p>
            <a:r>
              <a:rPr lang="en-US" dirty="0"/>
              <a:t>Scenario-based learning can be incredible for teaching your adult learners problem-solving skills while avoiding costly mistakes on the job. See how this style of learning can engage learners and help them perform better in their roles.</a:t>
            </a:r>
          </a:p>
          <a:p>
            <a:endParaRPr lang="en-US" dirty="0"/>
          </a:p>
          <a:p>
            <a:r>
              <a:rPr lang="en-US" dirty="0"/>
              <a:t>5. Motivation to learn: Adults rely on internal rather than external motivation</a:t>
            </a:r>
          </a:p>
          <a:p>
            <a:r>
              <a:rPr lang="en-US" dirty="0"/>
              <a:t>Finally, Knowles made an assumption about adult motivation to learn. While children have external sources of motivation to learn—including parents, teachers, or the societal push for higher education—once learners become adults, they no longer have those same external motivators. They get replaced by internal motivators, which are individual to each learner. </a:t>
            </a:r>
          </a:p>
          <a:p>
            <a:endParaRPr lang="en-US" dirty="0"/>
          </a:p>
          <a:p>
            <a:r>
              <a:rPr lang="en-US" dirty="0"/>
              <a:t>Internal motivations for learners could be to get a raise or promotion, to improve their skills in a relevant area, or to improve their life both in and outside of the workplace. It’s important that companies spend time understanding what motivates their learners so that these motivators can be part of what shapes the learning development process.</a:t>
            </a:r>
          </a:p>
          <a:p>
            <a:r>
              <a:rPr lang="en-US" dirty="0"/>
              <a:t>https://maestrolearning.com/blogs/malcolm-knowles-five-assumptions-of-learners-and-why-they-matter/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1131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Self-concept: Adults become more self-directed as they mature</a:t>
            </a:r>
          </a:p>
          <a:p>
            <a:r>
              <a:rPr lang="en-US"/>
              <a:t>The first of Knowles’ assumptions is this: as adults move throughout life, they become more independent and self-directed. Adult learners want to have ownership over their learning journey. This is why learning experience platforms (LXPs) and the advancement of eLearning have been huge in the learning industry—these tools allow adult learners to take ownership of what they learn and how they learn it.</a:t>
            </a:r>
          </a:p>
          <a:p>
            <a:endParaRPr lang="en-US"/>
          </a:p>
          <a:p>
            <a:r>
              <a:rPr lang="en-US"/>
              <a:t>It can be easy to make assumptions about what learners might need—especially from the position of leadership, which might not be as connected to the day-to-day work of the employees who actually need the training. Instead, consider giving your learners some freedom to make their own choices in their learning journey, whether that’s by allowing them to choose their learning paths or how they receive their information.</a:t>
            </a:r>
          </a:p>
          <a:p>
            <a:endParaRPr lang="en-US"/>
          </a:p>
          <a:p>
            <a:r>
              <a:rPr lang="en-US"/>
              <a:t>2. Learner experience: Adults bring a wealth of experience to the learning process</a:t>
            </a:r>
          </a:p>
          <a:p>
            <a:r>
              <a:rPr lang="en-US"/>
              <a:t>The second assumption Malcolm Knowles made is about the learner experience. Unlike children who are frequently learning things for the first time without previous experience, adult learners bring the richness of past education, jobs, and life events to learning experiences. Basically, don’t assume your learners are beginners without first understanding the knowledge they bring to the table.</a:t>
            </a:r>
          </a:p>
          <a:p>
            <a:endParaRPr lang="en-US"/>
          </a:p>
          <a:p>
            <a:r>
              <a:rPr lang="en-US"/>
              <a:t>Even if the concepts and skills you’re introducing are new, remember that adult learners may have skills and lived experiences that they can reference to enrich their own process of discovery and growth. Finding ways to integrate this with discussion groups and debriefs can be an effective way to help your learners feel like you see the value they bring, too.</a:t>
            </a:r>
          </a:p>
          <a:p>
            <a:endParaRPr lang="en-US"/>
          </a:p>
          <a:p>
            <a:r>
              <a:rPr lang="en-US"/>
              <a:t>3. Readiness to learn: Adults want to learn things that help them accomplish relevant tasks</a:t>
            </a:r>
          </a:p>
          <a:p>
            <a:r>
              <a:rPr lang="en-US"/>
              <a:t>You might’ve heard that adults care a lot about the “why” behind learning, and that’s where Knowles’ next assumption about “readiness to learn” comes in. Unlike children, who absorb everything they can as they grow up, adult learners are more selective with what information they take in. Common questions you might hear learners ask include, “How will this help me?” or, “What’s really in it for me?”</a:t>
            </a:r>
          </a:p>
          <a:p>
            <a:endParaRPr lang="en-US"/>
          </a:p>
          <a:p>
            <a:r>
              <a:rPr lang="en-US"/>
              <a:t>This is why the planning stage of any eLearning course or training is pivotal: you need to make it clear from the beginning what your learners are taking away from it and why that matters. Develop activities in your courses that mimic real-world job scenarios, include interactive elements, and make sure that what learners walk away with is applicable to their everyday job role experience.</a:t>
            </a:r>
          </a:p>
          <a:p>
            <a:endParaRPr lang="en-US"/>
          </a:p>
          <a:p>
            <a:r>
              <a:rPr lang="en-US"/>
              <a:t>4. Orientation to learning: Adult learners want to solve problems</a:t>
            </a:r>
          </a:p>
          <a:p>
            <a:r>
              <a:rPr lang="en-US"/>
              <a:t>Similar to readiness to learn, Malcolm Knowles spoke of adult learner orientation, noting that adults move away from subject-based learning, which centers around simply knowing about a concept, towards problem-based learning, which focuses on knowledge that tangibly contributes to problem solving.</a:t>
            </a:r>
          </a:p>
          <a:p>
            <a:endParaRPr lang="en-US"/>
          </a:p>
          <a:p>
            <a:r>
              <a:rPr lang="en-US"/>
              <a:t>Scenario-based learning can be incredible for teaching your adult learners problem-solving skills while avoiding costly mistakes on the job. See how this style of learning can engage learners and help them perform better in their roles.</a:t>
            </a:r>
          </a:p>
          <a:p>
            <a:endParaRPr lang="en-US"/>
          </a:p>
          <a:p>
            <a:r>
              <a:rPr lang="en-US"/>
              <a:t>5. Motivation to learn: Adults rely on internal rather than external motivation</a:t>
            </a:r>
          </a:p>
          <a:p>
            <a:r>
              <a:rPr lang="en-US"/>
              <a:t>Finally, Knowles made an assumption about adult motivation to learn. While children have external sources of motivation to learn—including parents, teachers, or the societal push for higher education—once learners become adults, they no longer have those same external motivators. They get replaced by internal motivators, which are individual to each learner. </a:t>
            </a:r>
          </a:p>
          <a:p>
            <a:endParaRPr lang="en-US"/>
          </a:p>
          <a:p>
            <a:r>
              <a:rPr lang="en-US"/>
              <a:t>Internal motivations for learners could be to get a raise or promotion, to improve their skills in a relevant area, or to improve their life both in and outside of the workplace. It’s important that companies spend time understanding what motivates their learners so that these motivators can be part of what shapes the learning development process.</a:t>
            </a:r>
          </a:p>
          <a:p>
            <a:r>
              <a:rPr lang="en-US"/>
              <a:t>https://maestrolearning.com/blogs/malcolm-knowles-five-assumptions-of-learners-and-why-they-matter/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1825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1. Need for knowledge - adults need to understand the relevance of the learning content. --&gt; make it clear why specific things are taught</a:t>
            </a:r>
          </a:p>
          <a:p>
            <a:r>
              <a:rPr lang="en-US" dirty="0"/>
              <a:t>2. Self-direction - adults like to influence the what, where and when of learning --&gt; make room for the customization of content</a:t>
            </a:r>
          </a:p>
          <a:p>
            <a:r>
              <a:rPr lang="en-US" dirty="0"/>
              <a:t>3. experience - adults have many experiences to base new knowledge on --&gt; allow for prior knowledge to be incorporated into the course</a:t>
            </a:r>
          </a:p>
          <a:p>
            <a:r>
              <a:rPr lang="en-US" dirty="0"/>
              <a:t>4. readiness - adults are ready to meet the requirements of their role --&gt; illustrate how the learning content will be beneficial</a:t>
            </a:r>
          </a:p>
          <a:p>
            <a:r>
              <a:rPr lang="en-US" dirty="0"/>
              <a:t>5. Orientation - adults learn problem oriented, favoring immediate application of knowledge --&gt; include practical learning experiences to try and apply new skills</a:t>
            </a:r>
          </a:p>
          <a:p>
            <a:r>
              <a:rPr lang="en-US" dirty="0"/>
              <a:t>6. Motivation - adults are eager to grow and develop their skills--&gt; explain the ways in which the content will further their career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8827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11/relationships/webextension" Target="../webextensions/webextension1.xml"/><Relationship Id="rId5" Type="http://schemas.openxmlformats.org/officeDocument/2006/relationships/image" Target="../media/image27.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0.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image" Target="../media/image9.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ideo" Target="https://youtu.be/UgNeWsbKDUY" TargetMode="External"/><Relationship Id="rId6" Type="http://schemas.openxmlformats.org/officeDocument/2006/relationships/image" Target="../media/image15.jpeg"/><Relationship Id="rId5" Type="http://schemas.openxmlformats.org/officeDocument/2006/relationships/image" Target="../media/image5.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TextBox 2"/>
          <p:cNvSpPr txBox="1"/>
          <p:nvPr/>
        </p:nvSpPr>
        <p:spPr>
          <a:xfrm>
            <a:off x="1028700" y="4626222"/>
            <a:ext cx="11925341" cy="2387821"/>
          </a:xfrm>
          <a:prstGeom prst="rect">
            <a:avLst/>
          </a:prstGeom>
        </p:spPr>
        <p:txBody>
          <a:bodyPr lIns="0" tIns="0" rIns="0" bIns="0" rtlCol="0" anchor="t">
            <a:spAutoFit/>
          </a:bodyPr>
          <a:lstStyle/>
          <a:p>
            <a:pPr>
              <a:lnSpc>
                <a:spcPts val="9218"/>
              </a:lnSpc>
            </a:pPr>
            <a:r>
              <a:rPr lang="en-US" sz="9037" spc="813">
                <a:solidFill>
                  <a:srgbClr val="1E1E49"/>
                </a:solidFill>
                <a:latin typeface="Gotham"/>
              </a:rPr>
              <a:t>FROM LEADER</a:t>
            </a:r>
          </a:p>
          <a:p>
            <a:pPr>
              <a:lnSpc>
                <a:spcPts val="9218"/>
              </a:lnSpc>
            </a:pPr>
            <a:r>
              <a:rPr lang="en-US" sz="9037" spc="813">
                <a:solidFill>
                  <a:srgbClr val="1E1E49"/>
                </a:solidFill>
                <a:latin typeface="Gotham"/>
              </a:rPr>
              <a:t>TO TRAINER</a:t>
            </a:r>
          </a:p>
        </p:txBody>
      </p:sp>
      <p:sp>
        <p:nvSpPr>
          <p:cNvPr id="3" name="Freeform 3"/>
          <p:cNvSpPr/>
          <p:nvPr/>
        </p:nvSpPr>
        <p:spPr>
          <a:xfrm>
            <a:off x="10321731" y="2840602"/>
            <a:ext cx="8584415" cy="8100567"/>
          </a:xfrm>
          <a:custGeom>
            <a:avLst/>
            <a:gdLst/>
            <a:ahLst/>
            <a:cxnLst/>
            <a:rect l="l" t="t" r="r" b="b"/>
            <a:pathLst>
              <a:path w="8584415" h="8100567">
                <a:moveTo>
                  <a:pt x="0" y="0"/>
                </a:moveTo>
                <a:lnTo>
                  <a:pt x="8584415" y="0"/>
                </a:lnTo>
                <a:lnTo>
                  <a:pt x="8584415" y="8100566"/>
                </a:lnTo>
                <a:lnTo>
                  <a:pt x="0" y="81005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028700" y="639989"/>
            <a:ext cx="1907368" cy="1338799"/>
          </a:xfrm>
          <a:custGeom>
            <a:avLst/>
            <a:gdLst/>
            <a:ahLst/>
            <a:cxnLst/>
            <a:rect l="l" t="t" r="r" b="b"/>
            <a:pathLst>
              <a:path w="1907368" h="1338799">
                <a:moveTo>
                  <a:pt x="0" y="0"/>
                </a:moveTo>
                <a:lnTo>
                  <a:pt x="1907368" y="0"/>
                </a:lnTo>
                <a:lnTo>
                  <a:pt x="1907368" y="1338798"/>
                </a:lnTo>
                <a:lnTo>
                  <a:pt x="0" y="1338798"/>
                </a:lnTo>
                <a:lnTo>
                  <a:pt x="0" y="0"/>
                </a:lnTo>
                <a:close/>
              </a:path>
            </a:pathLst>
          </a:custGeom>
          <a:blipFill>
            <a:blip r:embed="rId4"/>
            <a:stretch>
              <a:fillRect/>
            </a:stretch>
          </a:blipFill>
        </p:spPr>
      </p:sp>
      <p:sp>
        <p:nvSpPr>
          <p:cNvPr id="5" name="TextBox 5"/>
          <p:cNvSpPr txBox="1"/>
          <p:nvPr/>
        </p:nvSpPr>
        <p:spPr>
          <a:xfrm>
            <a:off x="1028700" y="8772525"/>
            <a:ext cx="7120264" cy="514350"/>
          </a:xfrm>
          <a:prstGeom prst="rect">
            <a:avLst/>
          </a:prstGeom>
        </p:spPr>
        <p:txBody>
          <a:bodyPr lIns="0" tIns="0" rIns="0" bIns="0" rtlCol="0" anchor="t">
            <a:spAutoFit/>
          </a:bodyPr>
          <a:lstStyle/>
          <a:p>
            <a:pPr>
              <a:lnSpc>
                <a:spcPts val="2039"/>
              </a:lnSpc>
            </a:pPr>
            <a:r>
              <a:rPr lang="en-US" sz="1699" spc="253">
                <a:solidFill>
                  <a:srgbClr val="1E1E49"/>
                </a:solidFill>
                <a:latin typeface="Gotham"/>
              </a:rPr>
              <a:t>PRESENTED BY DR. MARIA MARTINEZ, DTM</a:t>
            </a:r>
          </a:p>
          <a:p>
            <a:pPr>
              <a:lnSpc>
                <a:spcPts val="2039"/>
              </a:lnSpc>
            </a:pPr>
            <a:r>
              <a:rPr lang="en-US" sz="1699" spc="253">
                <a:solidFill>
                  <a:srgbClr val="1E1E49"/>
                </a:solidFill>
                <a:latin typeface="Gotham"/>
              </a:rPr>
              <a:t>2023-2024 EDUCATION CHAIR</a:t>
            </a:r>
          </a:p>
        </p:txBody>
      </p:sp>
      <p:sp>
        <p:nvSpPr>
          <p:cNvPr id="6" name="TextBox 6"/>
          <p:cNvSpPr txBox="1"/>
          <p:nvPr/>
        </p:nvSpPr>
        <p:spPr>
          <a:xfrm>
            <a:off x="3131052" y="1150451"/>
            <a:ext cx="5017912" cy="257175"/>
          </a:xfrm>
          <a:prstGeom prst="rect">
            <a:avLst/>
          </a:prstGeom>
        </p:spPr>
        <p:txBody>
          <a:bodyPr lIns="0" tIns="0" rIns="0" bIns="0" rtlCol="0" anchor="t">
            <a:spAutoFit/>
          </a:bodyPr>
          <a:lstStyle/>
          <a:p>
            <a:pPr>
              <a:lnSpc>
                <a:spcPts val="2039"/>
              </a:lnSpc>
            </a:pPr>
            <a:r>
              <a:rPr lang="en-US" sz="1699" spc="253">
                <a:solidFill>
                  <a:srgbClr val="1E1E49"/>
                </a:solidFill>
                <a:latin typeface="Gotham"/>
              </a:rPr>
              <a:t>TOASTMASTERS DISTRICT 84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028700" y="8772525"/>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540873" y="1399600"/>
            <a:ext cx="8391884" cy="8086725"/>
          </a:xfrm>
          <a:custGeom>
            <a:avLst/>
            <a:gdLst/>
            <a:ahLst/>
            <a:cxnLst/>
            <a:rect l="l" t="t" r="r" b="b"/>
            <a:pathLst>
              <a:path w="8391884" h="8086725">
                <a:moveTo>
                  <a:pt x="0" y="0"/>
                </a:moveTo>
                <a:lnTo>
                  <a:pt x="8391884" y="0"/>
                </a:lnTo>
                <a:lnTo>
                  <a:pt x="8391884" y="8086725"/>
                </a:lnTo>
                <a:lnTo>
                  <a:pt x="0" y="80867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028700" y="2536827"/>
            <a:ext cx="7853367" cy="4486275"/>
            <a:chOff x="0" y="0"/>
            <a:chExt cx="10471156" cy="5981699"/>
          </a:xfrm>
        </p:grpSpPr>
        <p:sp>
          <p:nvSpPr>
            <p:cNvPr id="5" name="TextBox 5"/>
            <p:cNvSpPr txBox="1"/>
            <p:nvPr/>
          </p:nvSpPr>
          <p:spPr>
            <a:xfrm>
              <a:off x="0" y="-66675"/>
              <a:ext cx="10471156" cy="1340061"/>
            </a:xfrm>
            <a:prstGeom prst="rect">
              <a:avLst/>
            </a:prstGeom>
          </p:spPr>
          <p:txBody>
            <a:bodyPr lIns="0" tIns="0" rIns="0" bIns="0" rtlCol="0" anchor="t">
              <a:spAutoFit/>
            </a:bodyPr>
            <a:lstStyle/>
            <a:p>
              <a:pPr>
                <a:lnSpc>
                  <a:spcPts val="4060"/>
                </a:lnSpc>
              </a:pPr>
              <a:r>
                <a:rPr lang="en-US" sz="2900" dirty="0">
                  <a:solidFill>
                    <a:srgbClr val="1E1E49"/>
                  </a:solidFill>
                  <a:latin typeface="Gotham"/>
                </a:rPr>
                <a:t>Identify a topic you might be training your clubs on:</a:t>
              </a:r>
            </a:p>
          </p:txBody>
        </p:sp>
        <p:sp>
          <p:nvSpPr>
            <p:cNvPr id="6" name="TextBox 6"/>
            <p:cNvSpPr txBox="1"/>
            <p:nvPr/>
          </p:nvSpPr>
          <p:spPr>
            <a:xfrm>
              <a:off x="0" y="1676611"/>
              <a:ext cx="10471156" cy="4305088"/>
            </a:xfrm>
            <a:prstGeom prst="rect">
              <a:avLst/>
            </a:prstGeom>
          </p:spPr>
          <p:txBody>
            <a:bodyPr lIns="0" tIns="0" rIns="0" bIns="0" rtlCol="0" anchor="t">
              <a:spAutoFit/>
            </a:bodyPr>
            <a:lstStyle/>
            <a:p>
              <a:pPr marL="669291" lvl="1" indent="-334646">
                <a:lnSpc>
                  <a:spcPts val="4340"/>
                </a:lnSpc>
                <a:buFont typeface="Arial"/>
                <a:buChar char="•"/>
              </a:pPr>
              <a:r>
                <a:rPr lang="en-US" sz="3100">
                  <a:solidFill>
                    <a:srgbClr val="1E1E49"/>
                  </a:solidFill>
                  <a:latin typeface="Gotham"/>
                </a:rPr>
                <a:t>Consider what is the most effective way to convey the information.</a:t>
              </a:r>
            </a:p>
            <a:p>
              <a:pPr marL="669291" lvl="1" indent="-334646">
                <a:lnSpc>
                  <a:spcPts val="4340"/>
                </a:lnSpc>
                <a:buFont typeface="Arial"/>
                <a:buChar char="•"/>
              </a:pPr>
              <a:r>
                <a:rPr lang="en-US" sz="3100">
                  <a:solidFill>
                    <a:srgbClr val="1E1E49"/>
                  </a:solidFill>
                  <a:latin typeface="Gotham"/>
                </a:rPr>
                <a:t>How would you apply the principles of Andragogy?</a:t>
              </a:r>
            </a:p>
            <a:p>
              <a:pPr marL="669291" lvl="1" indent="-334646">
                <a:lnSpc>
                  <a:spcPts val="4340"/>
                </a:lnSpc>
                <a:buFont typeface="Arial"/>
                <a:buChar char="•"/>
              </a:pPr>
              <a:r>
                <a:rPr lang="en-US" sz="3100">
                  <a:solidFill>
                    <a:srgbClr val="1E1E49"/>
                  </a:solidFill>
                  <a:latin typeface="Gotham"/>
                </a:rPr>
                <a:t>Have a reporter share with the group</a:t>
              </a:r>
            </a:p>
          </p:txBody>
        </p:sp>
      </p:grpSp>
      <p:sp>
        <p:nvSpPr>
          <p:cNvPr id="7" name="TextBox 7"/>
          <p:cNvSpPr txBox="1"/>
          <p:nvPr/>
        </p:nvSpPr>
        <p:spPr>
          <a:xfrm>
            <a:off x="1028700" y="1314450"/>
            <a:ext cx="10021400" cy="835515"/>
          </a:xfrm>
          <a:prstGeom prst="rect">
            <a:avLst/>
          </a:prstGeom>
        </p:spPr>
        <p:txBody>
          <a:bodyPr lIns="0" tIns="0" rIns="0" bIns="0" rtlCol="0" anchor="t">
            <a:spAutoFit/>
          </a:bodyPr>
          <a:lstStyle/>
          <a:p>
            <a:pPr>
              <a:lnSpc>
                <a:spcPts val="6255"/>
              </a:lnSpc>
            </a:pPr>
            <a:r>
              <a:rPr lang="en-US" sz="6132" b="1" spc="913" dirty="0">
                <a:solidFill>
                  <a:srgbClr val="1E1E49"/>
                </a:solidFill>
                <a:latin typeface="Gotham"/>
              </a:rPr>
              <a:t>GROUP EXERCISE</a:t>
            </a:r>
          </a:p>
        </p:txBody>
      </p:sp>
      <p:sp>
        <p:nvSpPr>
          <p:cNvPr id="8" name="TextBox 8"/>
          <p:cNvSpPr txBox="1"/>
          <p:nvPr/>
        </p:nvSpPr>
        <p:spPr>
          <a:xfrm>
            <a:off x="1574181" y="8791575"/>
            <a:ext cx="12472306" cy="514350"/>
          </a:xfrm>
          <a:prstGeom prst="rect">
            <a:avLst/>
          </a:prstGeom>
        </p:spPr>
        <p:txBody>
          <a:bodyPr lIns="0" tIns="0" rIns="0" bIns="0" rtlCol="0" anchor="t">
            <a:spAutoFit/>
          </a:bodyPr>
          <a:lstStyle/>
          <a:p>
            <a:pPr>
              <a:lnSpc>
                <a:spcPts val="2039"/>
              </a:lnSpc>
            </a:pPr>
            <a:r>
              <a:rPr lang="en-US" sz="1699" spc="253">
                <a:solidFill>
                  <a:srgbClr val="1E1E49"/>
                </a:solidFill>
                <a:latin typeface="Gotham"/>
              </a:rPr>
              <a:t>TIME LIMIT: 10 MINUTES</a:t>
            </a:r>
          </a:p>
          <a:p>
            <a:pPr>
              <a:lnSpc>
                <a:spcPts val="2039"/>
              </a:lnSpc>
            </a:pPr>
            <a:r>
              <a:rPr lang="en-US" sz="1699" spc="253">
                <a:solidFill>
                  <a:srgbClr val="1E1E49"/>
                </a:solidFill>
                <a:latin typeface="Gotham"/>
              </a:rPr>
              <a:t>TOASTMASTER LEADER: TRAINER</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2" name="Add-in 11" title="Breaktime">
                <a:extLst>
                  <a:ext uri="{FF2B5EF4-FFF2-40B4-BE49-F238E27FC236}">
                    <a16:creationId xmlns:a16="http://schemas.microsoft.com/office/drawing/2014/main" xmlns="" id="{E0BDA4CF-A7D7-88F7-89D3-B67167D7B749}"/>
                  </a:ext>
                </a:extLst>
              </p:cNvPr>
              <p:cNvGraphicFramePr>
                <a:graphicFrameLocks noGrp="1"/>
              </p:cNvGraphicFramePr>
              <p:nvPr>
                <p:extLst>
                  <p:ext uri="{D42A27DB-BD31-4B8C-83A1-F6EECF244321}">
                    <p14:modId xmlns:p14="http://schemas.microsoft.com/office/powerpoint/2010/main" val="2049601609"/>
                  </p:ext>
                </p:extLst>
              </p:nvPr>
            </p:nvGraphicFramePr>
            <p:xfrm>
              <a:off x="6656125" y="6826307"/>
              <a:ext cx="4749707" cy="3442784"/>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xmlns="">
          <p:pic>
            <p:nvPicPr>
              <p:cNvPr id="12" name="Add-in 11" title="Breaktime">
                <a:extLst>
                  <a:ext uri="{FF2B5EF4-FFF2-40B4-BE49-F238E27FC236}">
                    <a16:creationId xmlns:a16="http://schemas.microsoft.com/office/drawing/2014/main" id="{E0BDA4CF-A7D7-88F7-89D3-B67167D7B749}"/>
                  </a:ext>
                </a:extLst>
              </p:cNvPr>
              <p:cNvPicPr>
                <a:picLocks noGrp="1" noRot="1" noChangeAspect="1" noMove="1" noResize="1" noEditPoints="1" noAdjustHandles="1" noChangeArrowheads="1" noChangeShapeType="1"/>
              </p:cNvPicPr>
              <p:nvPr/>
            </p:nvPicPr>
            <p:blipFill>
              <a:blip r:embed="rId7"/>
              <a:stretch>
                <a:fillRect/>
              </a:stretch>
            </p:blipFill>
            <p:spPr>
              <a:xfrm>
                <a:off x="6656125" y="6826307"/>
                <a:ext cx="4749707" cy="3442784"/>
              </a:xfrm>
              <a:prstGeom prst="rect">
                <a:avLst/>
              </a:prstGeom>
            </p:spPr>
          </p:pic>
        </mc:Fallback>
      </mc:AlternateContent>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404311" y="9475010"/>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599449" y="5975163"/>
            <a:ext cx="537884" cy="964815"/>
          </a:xfrm>
          <a:custGeom>
            <a:avLst/>
            <a:gdLst/>
            <a:ahLst/>
            <a:cxnLst/>
            <a:rect l="l" t="t" r="r" b="b"/>
            <a:pathLst>
              <a:path w="537884" h="964815">
                <a:moveTo>
                  <a:pt x="0" y="0"/>
                </a:moveTo>
                <a:lnTo>
                  <a:pt x="537885" y="0"/>
                </a:lnTo>
                <a:lnTo>
                  <a:pt x="537885" y="964815"/>
                </a:lnTo>
                <a:lnTo>
                  <a:pt x="0" y="9648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471388" y="2547617"/>
            <a:ext cx="7806005" cy="6855092"/>
          </a:xfrm>
          <a:custGeom>
            <a:avLst/>
            <a:gdLst/>
            <a:ahLst/>
            <a:cxnLst/>
            <a:rect l="l" t="t" r="r" b="b"/>
            <a:pathLst>
              <a:path w="7806005" h="6855092">
                <a:moveTo>
                  <a:pt x="0" y="0"/>
                </a:moveTo>
                <a:lnTo>
                  <a:pt x="7806005" y="0"/>
                </a:lnTo>
                <a:lnTo>
                  <a:pt x="7806005" y="6855092"/>
                </a:lnTo>
                <a:lnTo>
                  <a:pt x="0" y="68550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TextBox 5"/>
          <p:cNvSpPr txBox="1"/>
          <p:nvPr/>
        </p:nvSpPr>
        <p:spPr>
          <a:xfrm>
            <a:off x="1028700" y="1123950"/>
            <a:ext cx="19304529" cy="745599"/>
          </a:xfrm>
          <a:prstGeom prst="rect">
            <a:avLst/>
          </a:prstGeom>
        </p:spPr>
        <p:txBody>
          <a:bodyPr lIns="0" tIns="0" rIns="0" bIns="0" rtlCol="0" anchor="t">
            <a:spAutoFit/>
          </a:bodyPr>
          <a:lstStyle/>
          <a:p>
            <a:pPr>
              <a:lnSpc>
                <a:spcPts val="5643"/>
              </a:lnSpc>
            </a:pPr>
            <a:r>
              <a:rPr lang="en-US" sz="5532" spc="824" dirty="0">
                <a:solidFill>
                  <a:srgbClr val="1E1E49"/>
                </a:solidFill>
                <a:latin typeface="Gotham Bold"/>
              </a:rPr>
              <a:t>ANDRAGOGY 101</a:t>
            </a:r>
          </a:p>
        </p:txBody>
      </p:sp>
      <p:sp>
        <p:nvSpPr>
          <p:cNvPr id="6" name="TextBox 6"/>
          <p:cNvSpPr txBox="1"/>
          <p:nvPr/>
        </p:nvSpPr>
        <p:spPr>
          <a:xfrm>
            <a:off x="8534400" y="3238500"/>
            <a:ext cx="9261944" cy="4924425"/>
          </a:xfrm>
          <a:prstGeom prst="rect">
            <a:avLst/>
          </a:prstGeom>
        </p:spPr>
        <p:txBody>
          <a:bodyPr wrap="square" lIns="0" tIns="0" rIns="0" bIns="0" rtlCol="0" anchor="t">
            <a:spAutoFit/>
          </a:bodyPr>
          <a:lstStyle/>
          <a:p>
            <a:pPr marL="917569" lvl="1" indent="-458785">
              <a:lnSpc>
                <a:spcPts val="5949"/>
              </a:lnSpc>
              <a:spcAft>
                <a:spcPts val="600"/>
              </a:spcAft>
              <a:buFont typeface="Arial"/>
              <a:buChar char="•"/>
            </a:pPr>
            <a:r>
              <a:rPr lang="en-US" sz="4000" dirty="0">
                <a:solidFill>
                  <a:srgbClr val="1E1E49"/>
                </a:solidFill>
                <a:latin typeface="Gotham"/>
              </a:rPr>
              <a:t>Need for </a:t>
            </a:r>
            <a:r>
              <a:rPr lang="en-US" sz="4000" dirty="0" smtClean="0">
                <a:solidFill>
                  <a:srgbClr val="1E1E49"/>
                </a:solidFill>
                <a:latin typeface="Gotham"/>
              </a:rPr>
              <a:t>knowledge – the why</a:t>
            </a:r>
            <a:endParaRPr lang="en-US" sz="4000" dirty="0">
              <a:solidFill>
                <a:srgbClr val="1E1E49"/>
              </a:solidFill>
              <a:latin typeface="Gotham"/>
            </a:endParaRPr>
          </a:p>
          <a:p>
            <a:pPr marL="917569" lvl="1" indent="-458785">
              <a:lnSpc>
                <a:spcPts val="5949"/>
              </a:lnSpc>
              <a:spcAft>
                <a:spcPts val="600"/>
              </a:spcAft>
              <a:buFont typeface="Arial"/>
              <a:buChar char="•"/>
            </a:pPr>
            <a:r>
              <a:rPr lang="en-US" sz="4000" dirty="0" smtClean="0">
                <a:solidFill>
                  <a:srgbClr val="1E1E49"/>
                </a:solidFill>
                <a:latin typeface="Gotham"/>
              </a:rPr>
              <a:t>Self-direction – let them own it</a:t>
            </a:r>
            <a:endParaRPr lang="en-US" sz="4000" dirty="0">
              <a:solidFill>
                <a:srgbClr val="1E1E49"/>
              </a:solidFill>
              <a:latin typeface="Gotham"/>
            </a:endParaRPr>
          </a:p>
          <a:p>
            <a:pPr marL="917569" lvl="1" indent="-458785">
              <a:lnSpc>
                <a:spcPts val="5949"/>
              </a:lnSpc>
              <a:spcAft>
                <a:spcPts val="600"/>
              </a:spcAft>
              <a:buFont typeface="Arial"/>
              <a:buChar char="•"/>
            </a:pPr>
            <a:r>
              <a:rPr lang="en-US" sz="4000" dirty="0" smtClean="0">
                <a:solidFill>
                  <a:srgbClr val="1E1E49"/>
                </a:solidFill>
                <a:latin typeface="Gotham"/>
              </a:rPr>
              <a:t>Experience – build on</a:t>
            </a:r>
            <a:endParaRPr lang="en-US" sz="4000" dirty="0">
              <a:solidFill>
                <a:srgbClr val="1E1E49"/>
              </a:solidFill>
              <a:latin typeface="Gotham"/>
            </a:endParaRPr>
          </a:p>
          <a:p>
            <a:pPr marL="917569" lvl="1" indent="-458785">
              <a:lnSpc>
                <a:spcPts val="5949"/>
              </a:lnSpc>
              <a:spcAft>
                <a:spcPts val="600"/>
              </a:spcAft>
              <a:buFont typeface="Arial"/>
              <a:buChar char="•"/>
            </a:pPr>
            <a:r>
              <a:rPr lang="en-US" sz="4000" dirty="0" smtClean="0">
                <a:solidFill>
                  <a:srgbClr val="1E1E49"/>
                </a:solidFill>
                <a:latin typeface="Gotham"/>
              </a:rPr>
              <a:t>Readiness –the WIIFM</a:t>
            </a:r>
            <a:endParaRPr lang="en-US" sz="4000" dirty="0">
              <a:solidFill>
                <a:srgbClr val="1E1E49"/>
              </a:solidFill>
              <a:latin typeface="Gotham"/>
            </a:endParaRPr>
          </a:p>
          <a:p>
            <a:pPr marL="917569" lvl="1" indent="-458785">
              <a:lnSpc>
                <a:spcPts val="5949"/>
              </a:lnSpc>
              <a:spcAft>
                <a:spcPts val="600"/>
              </a:spcAft>
              <a:buFont typeface="Arial"/>
              <a:buChar char="•"/>
            </a:pPr>
            <a:r>
              <a:rPr lang="en-US" sz="4000" dirty="0" smtClean="0">
                <a:solidFill>
                  <a:srgbClr val="1E1E49"/>
                </a:solidFill>
                <a:latin typeface="Gotham"/>
              </a:rPr>
              <a:t>Orientation – solve problems</a:t>
            </a:r>
            <a:endParaRPr lang="en-US" sz="4000" dirty="0">
              <a:solidFill>
                <a:srgbClr val="1E1E49"/>
              </a:solidFill>
              <a:latin typeface="Gotham"/>
            </a:endParaRPr>
          </a:p>
          <a:p>
            <a:pPr marL="917569" lvl="1" indent="-458785">
              <a:lnSpc>
                <a:spcPts val="5949"/>
              </a:lnSpc>
              <a:spcAft>
                <a:spcPts val="600"/>
              </a:spcAft>
              <a:buFont typeface="Arial"/>
              <a:buChar char="•"/>
            </a:pPr>
            <a:r>
              <a:rPr lang="en-US" sz="4000" dirty="0" smtClean="0">
                <a:solidFill>
                  <a:srgbClr val="1E1E49"/>
                </a:solidFill>
                <a:latin typeface="Gotham"/>
              </a:rPr>
              <a:t>Motivation – the benefits</a:t>
            </a:r>
            <a:endParaRPr lang="en-US" sz="4000" dirty="0">
              <a:solidFill>
                <a:srgbClr val="1E1E49"/>
              </a:solidFill>
              <a:latin typeface="Gotham"/>
            </a:endParaRPr>
          </a:p>
        </p:txBody>
      </p:sp>
      <p:sp>
        <p:nvSpPr>
          <p:cNvPr id="7" name="TextBox 7"/>
          <p:cNvSpPr txBox="1"/>
          <p:nvPr/>
        </p:nvSpPr>
        <p:spPr>
          <a:xfrm>
            <a:off x="800880" y="9641228"/>
            <a:ext cx="4672905" cy="257175"/>
          </a:xfrm>
          <a:prstGeom prst="rect">
            <a:avLst/>
          </a:prstGeom>
        </p:spPr>
        <p:txBody>
          <a:bodyPr lIns="0" tIns="0" rIns="0" bIns="0" rtlCol="0" anchor="t">
            <a:spAutoFit/>
          </a:bodyPr>
          <a:lstStyle/>
          <a:p>
            <a:pPr algn="ctr">
              <a:lnSpc>
                <a:spcPts val="2039"/>
              </a:lnSpc>
              <a:spcBef>
                <a:spcPct val="0"/>
              </a:spcBef>
            </a:pPr>
            <a:r>
              <a:rPr lang="en-US" sz="1699" spc="253" dirty="0">
                <a:solidFill>
                  <a:srgbClr val="1E1E49"/>
                </a:solidFill>
                <a:latin typeface="Gotham"/>
              </a:rPr>
              <a:t>TOASTMASTER LEADER: TRAINER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028700" y="8772525"/>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p:cNvGrpSpPr/>
          <p:nvPr/>
        </p:nvGrpSpPr>
        <p:grpSpPr>
          <a:xfrm>
            <a:off x="14072414" y="4590043"/>
            <a:ext cx="4125216" cy="3217426"/>
            <a:chOff x="0" y="0"/>
            <a:chExt cx="4559975" cy="3109712"/>
          </a:xfrm>
        </p:grpSpPr>
        <p:pic>
          <p:nvPicPr>
            <p:cNvPr id="6" name="Picture 6"/>
            <p:cNvPicPr>
              <a:picLocks noChangeAspect="1"/>
            </p:cNvPicPr>
            <p:nvPr/>
          </p:nvPicPr>
          <p:blipFill>
            <a:blip r:embed="rId4"/>
            <a:srcRect l="1121" r="1121"/>
            <a:stretch>
              <a:fillRect/>
            </a:stretch>
          </p:blipFill>
          <p:spPr>
            <a:xfrm>
              <a:off x="0" y="0"/>
              <a:ext cx="4559975" cy="3109712"/>
            </a:xfrm>
            <a:prstGeom prst="rect">
              <a:avLst/>
            </a:prstGeom>
          </p:spPr>
        </p:pic>
      </p:grpSp>
      <p:grpSp>
        <p:nvGrpSpPr>
          <p:cNvPr id="7" name="Group 7"/>
          <p:cNvGrpSpPr/>
          <p:nvPr/>
        </p:nvGrpSpPr>
        <p:grpSpPr>
          <a:xfrm>
            <a:off x="10380307" y="7077600"/>
            <a:ext cx="4295408" cy="3162987"/>
            <a:chOff x="0" y="0"/>
            <a:chExt cx="4559975" cy="3109712"/>
          </a:xfrm>
        </p:grpSpPr>
        <p:pic>
          <p:nvPicPr>
            <p:cNvPr id="8" name="Picture 8"/>
            <p:cNvPicPr>
              <a:picLocks noChangeAspect="1"/>
            </p:cNvPicPr>
            <p:nvPr/>
          </p:nvPicPr>
          <p:blipFill>
            <a:blip r:embed="rId5"/>
            <a:srcRect l="1121" r="1121"/>
            <a:stretch>
              <a:fillRect/>
            </a:stretch>
          </p:blipFill>
          <p:spPr>
            <a:xfrm>
              <a:off x="0" y="0"/>
              <a:ext cx="4559975" cy="3109712"/>
            </a:xfrm>
            <a:prstGeom prst="rect">
              <a:avLst/>
            </a:prstGeom>
          </p:spPr>
        </p:pic>
      </p:grpSp>
      <p:grpSp>
        <p:nvGrpSpPr>
          <p:cNvPr id="9" name="Group 9"/>
          <p:cNvGrpSpPr/>
          <p:nvPr/>
        </p:nvGrpSpPr>
        <p:grpSpPr>
          <a:xfrm>
            <a:off x="13803475" y="-6123"/>
            <a:ext cx="4604693" cy="3243402"/>
            <a:chOff x="0" y="0"/>
            <a:chExt cx="4483711" cy="3109712"/>
          </a:xfrm>
        </p:grpSpPr>
        <p:pic>
          <p:nvPicPr>
            <p:cNvPr id="10" name="Picture 10"/>
            <p:cNvPicPr>
              <a:picLocks noChangeAspect="1"/>
            </p:cNvPicPr>
            <p:nvPr/>
          </p:nvPicPr>
          <p:blipFill>
            <a:blip r:embed="rId6"/>
            <a:srcRect l="1938" r="1938"/>
            <a:stretch>
              <a:fillRect/>
            </a:stretch>
          </p:blipFill>
          <p:spPr>
            <a:xfrm>
              <a:off x="0" y="0"/>
              <a:ext cx="4483711" cy="3109712"/>
            </a:xfrm>
            <a:prstGeom prst="rect">
              <a:avLst/>
            </a:prstGeom>
          </p:spPr>
        </p:pic>
      </p:grpSp>
      <p:sp>
        <p:nvSpPr>
          <p:cNvPr id="11" name="Freeform 11"/>
          <p:cNvSpPr/>
          <p:nvPr/>
        </p:nvSpPr>
        <p:spPr>
          <a:xfrm>
            <a:off x="15415860" y="7135528"/>
            <a:ext cx="2542043" cy="3026242"/>
          </a:xfrm>
          <a:custGeom>
            <a:avLst/>
            <a:gdLst/>
            <a:ahLst/>
            <a:cxnLst/>
            <a:rect l="l" t="t" r="r" b="b"/>
            <a:pathLst>
              <a:path w="2542043" h="3026242">
                <a:moveTo>
                  <a:pt x="0" y="0"/>
                </a:moveTo>
                <a:lnTo>
                  <a:pt x="2542043" y="0"/>
                </a:lnTo>
                <a:lnTo>
                  <a:pt x="2542043" y="3026242"/>
                </a:lnTo>
                <a:lnTo>
                  <a:pt x="0" y="30262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838200" y="1916820"/>
            <a:ext cx="8115300" cy="7232749"/>
          </a:xfrm>
          <a:prstGeom prst="rect">
            <a:avLst/>
          </a:prstGeom>
        </p:spPr>
        <p:txBody>
          <a:bodyPr lIns="0" tIns="0" rIns="0" bIns="0" rtlCol="0" anchor="t">
            <a:spAutoFit/>
          </a:bodyPr>
          <a:lstStyle/>
          <a:p>
            <a:pPr marL="777238" lvl="1" indent="-388619">
              <a:lnSpc>
                <a:spcPts val="5039"/>
              </a:lnSpc>
              <a:buFont typeface="Arial"/>
              <a:buChar char="•"/>
            </a:pPr>
            <a:r>
              <a:rPr lang="en-US" sz="3599" dirty="0">
                <a:solidFill>
                  <a:srgbClr val="1E1E49"/>
                </a:solidFill>
                <a:latin typeface="Gotham"/>
              </a:rPr>
              <a:t>Know your content</a:t>
            </a:r>
          </a:p>
          <a:p>
            <a:pPr marL="777238" lvl="1" indent="-388619">
              <a:lnSpc>
                <a:spcPts val="5039"/>
              </a:lnSpc>
              <a:buFont typeface="Arial"/>
              <a:buChar char="•"/>
            </a:pPr>
            <a:r>
              <a:rPr lang="en-US" sz="3599" dirty="0">
                <a:solidFill>
                  <a:srgbClr val="1E1E49"/>
                </a:solidFill>
                <a:latin typeface="Gotham"/>
              </a:rPr>
              <a:t>Prepare effective aids</a:t>
            </a:r>
          </a:p>
          <a:p>
            <a:pPr marL="777238" lvl="1" indent="-388619">
              <a:lnSpc>
                <a:spcPts val="5039"/>
              </a:lnSpc>
              <a:buFont typeface="Arial"/>
              <a:buChar char="•"/>
            </a:pPr>
            <a:r>
              <a:rPr lang="en-US" sz="3599" dirty="0">
                <a:solidFill>
                  <a:srgbClr val="1E1E49"/>
                </a:solidFill>
                <a:latin typeface="Gotham"/>
              </a:rPr>
              <a:t>Engage your audience</a:t>
            </a:r>
          </a:p>
          <a:p>
            <a:pPr marL="777238" lvl="1" indent="-388619">
              <a:lnSpc>
                <a:spcPts val="5039"/>
              </a:lnSpc>
              <a:buFont typeface="Arial"/>
              <a:buChar char="•"/>
            </a:pPr>
            <a:r>
              <a:rPr lang="en-US" sz="3599" dirty="0">
                <a:solidFill>
                  <a:srgbClr val="1E1E49"/>
                </a:solidFill>
                <a:latin typeface="Gotham"/>
              </a:rPr>
              <a:t>Check for </a:t>
            </a:r>
            <a:r>
              <a:rPr lang="en-US" sz="3599" dirty="0" smtClean="0">
                <a:solidFill>
                  <a:srgbClr val="1E1E49"/>
                </a:solidFill>
                <a:latin typeface="Gotham"/>
              </a:rPr>
              <a:t>understanding</a:t>
            </a:r>
          </a:p>
          <a:p>
            <a:pPr marL="777238" lvl="1" indent="-388619">
              <a:lnSpc>
                <a:spcPts val="5039"/>
              </a:lnSpc>
              <a:buFont typeface="Arial"/>
              <a:buChar char="•"/>
            </a:pPr>
            <a:r>
              <a:rPr lang="en-US" sz="3599" dirty="0" smtClean="0">
                <a:solidFill>
                  <a:srgbClr val="1E1E49"/>
                </a:solidFill>
                <a:latin typeface="Gotham"/>
              </a:rPr>
              <a:t>Ask questions (and listen!)</a:t>
            </a:r>
            <a:endParaRPr lang="en-US" sz="3599" dirty="0">
              <a:solidFill>
                <a:srgbClr val="1E1E49"/>
              </a:solidFill>
              <a:latin typeface="Gotham"/>
            </a:endParaRPr>
          </a:p>
          <a:p>
            <a:pPr marL="777238" lvl="1" indent="-388619">
              <a:lnSpc>
                <a:spcPts val="5039"/>
              </a:lnSpc>
              <a:buFont typeface="Arial"/>
              <a:buChar char="•"/>
            </a:pPr>
            <a:r>
              <a:rPr lang="en-US" sz="3599" dirty="0">
                <a:solidFill>
                  <a:srgbClr val="1E1E49"/>
                </a:solidFill>
                <a:latin typeface="Gotham"/>
              </a:rPr>
              <a:t>Provide application</a:t>
            </a:r>
          </a:p>
          <a:p>
            <a:pPr marL="777238" lvl="1" indent="-388619">
              <a:lnSpc>
                <a:spcPts val="5039"/>
              </a:lnSpc>
              <a:buFont typeface="Arial"/>
              <a:buChar char="•"/>
            </a:pPr>
            <a:r>
              <a:rPr lang="en-US" sz="3599" dirty="0">
                <a:solidFill>
                  <a:srgbClr val="1E1E49"/>
                </a:solidFill>
                <a:latin typeface="Gotham"/>
              </a:rPr>
              <a:t>Use humor &amp; fun</a:t>
            </a:r>
          </a:p>
          <a:p>
            <a:pPr marL="777238" lvl="1" indent="-388619">
              <a:lnSpc>
                <a:spcPts val="5039"/>
              </a:lnSpc>
              <a:buFont typeface="Arial"/>
              <a:buChar char="•"/>
            </a:pPr>
            <a:r>
              <a:rPr lang="en-US" sz="3599" dirty="0">
                <a:solidFill>
                  <a:srgbClr val="1E1E49"/>
                </a:solidFill>
                <a:latin typeface="Gotham"/>
              </a:rPr>
              <a:t>Build </a:t>
            </a:r>
            <a:r>
              <a:rPr lang="en-US" sz="3599" dirty="0" smtClean="0">
                <a:solidFill>
                  <a:srgbClr val="1E1E49"/>
                </a:solidFill>
                <a:latin typeface="Gotham"/>
              </a:rPr>
              <a:t>trust</a:t>
            </a:r>
          </a:p>
          <a:p>
            <a:pPr marL="777238" lvl="1" indent="-388619">
              <a:lnSpc>
                <a:spcPts val="5039"/>
              </a:lnSpc>
              <a:buFont typeface="Arial"/>
              <a:buChar char="•"/>
            </a:pPr>
            <a:r>
              <a:rPr lang="en-US" sz="3599" dirty="0" smtClean="0">
                <a:solidFill>
                  <a:srgbClr val="1E1E49"/>
                </a:solidFill>
                <a:latin typeface="Gotham"/>
              </a:rPr>
              <a:t>Read the room </a:t>
            </a:r>
          </a:p>
          <a:p>
            <a:pPr marL="777238" lvl="1" indent="-388619">
              <a:lnSpc>
                <a:spcPts val="5039"/>
              </a:lnSpc>
              <a:buFont typeface="Arial"/>
              <a:buChar char="•"/>
            </a:pPr>
            <a:r>
              <a:rPr lang="en-US" sz="3599" dirty="0" smtClean="0">
                <a:solidFill>
                  <a:srgbClr val="1E1E49"/>
                </a:solidFill>
                <a:latin typeface="Gotham"/>
              </a:rPr>
              <a:t>Manage time and energy</a:t>
            </a:r>
            <a:endParaRPr lang="en-US" sz="3599" dirty="0">
              <a:solidFill>
                <a:srgbClr val="1E1E49"/>
              </a:solidFill>
              <a:latin typeface="Gotham"/>
            </a:endParaRPr>
          </a:p>
          <a:p>
            <a:pPr>
              <a:lnSpc>
                <a:spcPts val="3220"/>
              </a:lnSpc>
            </a:pPr>
            <a:endParaRPr lang="en-US" sz="3599" dirty="0">
              <a:solidFill>
                <a:srgbClr val="1E1E49"/>
              </a:solidFill>
              <a:latin typeface="Gotham"/>
            </a:endParaRPr>
          </a:p>
          <a:p>
            <a:pPr>
              <a:lnSpc>
                <a:spcPts val="3220"/>
              </a:lnSpc>
            </a:pPr>
            <a:endParaRPr lang="en-US" sz="3599" dirty="0">
              <a:solidFill>
                <a:srgbClr val="1E1E49"/>
              </a:solidFill>
              <a:latin typeface="Gotham"/>
            </a:endParaRPr>
          </a:p>
        </p:txBody>
      </p:sp>
      <p:sp>
        <p:nvSpPr>
          <p:cNvPr id="13" name="TextBox 13"/>
          <p:cNvSpPr txBox="1"/>
          <p:nvPr/>
        </p:nvSpPr>
        <p:spPr>
          <a:xfrm>
            <a:off x="1111473" y="920991"/>
            <a:ext cx="11907709" cy="835515"/>
          </a:xfrm>
          <a:prstGeom prst="rect">
            <a:avLst/>
          </a:prstGeom>
        </p:spPr>
        <p:txBody>
          <a:bodyPr lIns="0" tIns="0" rIns="0" bIns="0" rtlCol="0" anchor="t">
            <a:spAutoFit/>
          </a:bodyPr>
          <a:lstStyle/>
          <a:p>
            <a:pPr>
              <a:lnSpc>
                <a:spcPts val="6255"/>
              </a:lnSpc>
            </a:pPr>
            <a:r>
              <a:rPr lang="en-US" sz="6132" b="1" spc="913" dirty="0">
                <a:solidFill>
                  <a:srgbClr val="1E1E49"/>
                </a:solidFill>
                <a:latin typeface="Gotham"/>
              </a:rPr>
              <a:t>TIPS</a:t>
            </a:r>
          </a:p>
        </p:txBody>
      </p:sp>
      <p:sp>
        <p:nvSpPr>
          <p:cNvPr id="14" name="TextBox 14"/>
          <p:cNvSpPr txBox="1"/>
          <p:nvPr/>
        </p:nvSpPr>
        <p:spPr>
          <a:xfrm>
            <a:off x="1574181" y="9048750"/>
            <a:ext cx="10079179" cy="257175"/>
          </a:xfrm>
          <a:prstGeom prst="rect">
            <a:avLst/>
          </a:prstGeom>
        </p:spPr>
        <p:txBody>
          <a:bodyPr lIns="0" tIns="0" rIns="0" bIns="0" rtlCol="0" anchor="t">
            <a:spAutoFit/>
          </a:bodyPr>
          <a:lstStyle/>
          <a:p>
            <a:pPr>
              <a:lnSpc>
                <a:spcPts val="2039"/>
              </a:lnSpc>
            </a:pPr>
            <a:r>
              <a:rPr lang="en-US" sz="1699" spc="253">
                <a:solidFill>
                  <a:srgbClr val="1E1E49"/>
                </a:solidFill>
                <a:latin typeface="Gotham"/>
              </a:rPr>
              <a:t>TOASTMASTER LEADER: TRAINER (2023)</a:t>
            </a:r>
          </a:p>
        </p:txBody>
      </p:sp>
      <p:grpSp>
        <p:nvGrpSpPr>
          <p:cNvPr id="3" name="Group 3"/>
          <p:cNvGrpSpPr/>
          <p:nvPr/>
        </p:nvGrpSpPr>
        <p:grpSpPr>
          <a:xfrm>
            <a:off x="9777005" y="2742081"/>
            <a:ext cx="4295409" cy="2862224"/>
            <a:chOff x="0" y="0"/>
            <a:chExt cx="4559975" cy="3109712"/>
          </a:xfrm>
        </p:grpSpPr>
        <p:pic>
          <p:nvPicPr>
            <p:cNvPr id="4" name="Picture 4"/>
            <p:cNvPicPr>
              <a:picLocks noChangeAspect="1"/>
            </p:cNvPicPr>
            <p:nvPr/>
          </p:nvPicPr>
          <p:blipFill>
            <a:blip r:embed="rId9"/>
            <a:srcRect l="1090" r="1090"/>
            <a:stretch>
              <a:fillRect/>
            </a:stretch>
          </p:blipFill>
          <p:spPr>
            <a:xfrm>
              <a:off x="0" y="0"/>
              <a:ext cx="4559975" cy="310971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1000"/>
                                        <p:tgtEl>
                                          <p:spTgt spid="12">
                                            <p:txEl>
                                              <p:pRg st="4" end="4"/>
                                            </p:txEl>
                                          </p:spTgt>
                                        </p:tgtEl>
                                      </p:cBhvr>
                                    </p:animEffect>
                                    <p:anim calcmode="lin" valueType="num">
                                      <p:cBhvr>
                                        <p:cTn id="2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1000"/>
                                        <p:tgtEl>
                                          <p:spTgt spid="12">
                                            <p:txEl>
                                              <p:pRg st="5" end="5"/>
                                            </p:txEl>
                                          </p:spTgt>
                                        </p:tgtEl>
                                      </p:cBhvr>
                                    </p:animEffect>
                                    <p:anim calcmode="lin" valueType="num">
                                      <p:cBhvr>
                                        <p:cTn id="3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1000"/>
                                        <p:tgtEl>
                                          <p:spTgt spid="12">
                                            <p:txEl>
                                              <p:pRg st="6" end="6"/>
                                            </p:txEl>
                                          </p:spTgt>
                                        </p:tgtEl>
                                      </p:cBhvr>
                                    </p:animEffect>
                                    <p:anim calcmode="lin" valueType="num">
                                      <p:cBhvr>
                                        <p:cTn id="38"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1000"/>
                                        <p:tgtEl>
                                          <p:spTgt spid="12">
                                            <p:txEl>
                                              <p:pRg st="7" end="7"/>
                                            </p:txEl>
                                          </p:spTgt>
                                        </p:tgtEl>
                                      </p:cBhvr>
                                    </p:animEffect>
                                    <p:anim calcmode="lin" valueType="num">
                                      <p:cBhvr>
                                        <p:cTn id="43"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fade">
                                      <p:cBhvr>
                                        <p:cTn id="47" dur="1000"/>
                                        <p:tgtEl>
                                          <p:spTgt spid="12">
                                            <p:txEl>
                                              <p:pRg st="8" end="8"/>
                                            </p:txEl>
                                          </p:spTgt>
                                        </p:tgtEl>
                                      </p:cBhvr>
                                    </p:animEffect>
                                    <p:anim calcmode="lin" valueType="num">
                                      <p:cBhvr>
                                        <p:cTn id="48"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fade">
                                      <p:cBhvr>
                                        <p:cTn id="52" dur="1000"/>
                                        <p:tgtEl>
                                          <p:spTgt spid="12">
                                            <p:txEl>
                                              <p:pRg st="9" end="9"/>
                                            </p:txEl>
                                          </p:spTgt>
                                        </p:tgtEl>
                                      </p:cBhvr>
                                    </p:animEffect>
                                    <p:anim calcmode="lin" valueType="num">
                                      <p:cBhvr>
                                        <p:cTn id="53"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1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10947835" y="9686407"/>
            <a:ext cx="396569" cy="485775"/>
          </a:xfrm>
          <a:custGeom>
            <a:avLst/>
            <a:gdLst/>
            <a:ahLst/>
            <a:cxnLst/>
            <a:rect l="l" t="t" r="r" b="b"/>
            <a:pathLst>
              <a:path w="396569" h="485775">
                <a:moveTo>
                  <a:pt x="0" y="0"/>
                </a:moveTo>
                <a:lnTo>
                  <a:pt x="396570" y="0"/>
                </a:lnTo>
                <a:lnTo>
                  <a:pt x="396570" y="485775"/>
                </a:lnTo>
                <a:lnTo>
                  <a:pt x="0" y="485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3741" y="4857904"/>
            <a:ext cx="8932499" cy="5547552"/>
          </a:xfrm>
          <a:custGeom>
            <a:avLst/>
            <a:gdLst/>
            <a:ahLst/>
            <a:cxnLst/>
            <a:rect l="l" t="t" r="r" b="b"/>
            <a:pathLst>
              <a:path w="8932499" h="5547552">
                <a:moveTo>
                  <a:pt x="0" y="0"/>
                </a:moveTo>
                <a:lnTo>
                  <a:pt x="8932500" y="0"/>
                </a:lnTo>
                <a:lnTo>
                  <a:pt x="8932500" y="5547552"/>
                </a:lnTo>
                <a:lnTo>
                  <a:pt x="0" y="5547552"/>
                </a:lnTo>
                <a:lnTo>
                  <a:pt x="0" y="0"/>
                </a:lnTo>
                <a:close/>
              </a:path>
            </a:pathLst>
          </a:custGeom>
          <a:blipFill>
            <a:blip r:embed="rId5"/>
            <a:stretch>
              <a:fillRect/>
            </a:stretch>
          </a:blipFill>
        </p:spPr>
      </p:sp>
      <p:sp>
        <p:nvSpPr>
          <p:cNvPr id="5" name="Freeform 5"/>
          <p:cNvSpPr/>
          <p:nvPr/>
        </p:nvSpPr>
        <p:spPr>
          <a:xfrm>
            <a:off x="3953118" y="4301342"/>
            <a:ext cx="5190882" cy="5985658"/>
          </a:xfrm>
          <a:custGeom>
            <a:avLst/>
            <a:gdLst/>
            <a:ahLst/>
            <a:cxnLst/>
            <a:rect l="l" t="t" r="r" b="b"/>
            <a:pathLst>
              <a:path w="5190882" h="5985658">
                <a:moveTo>
                  <a:pt x="0" y="0"/>
                </a:moveTo>
                <a:lnTo>
                  <a:pt x="5190882" y="0"/>
                </a:lnTo>
                <a:lnTo>
                  <a:pt x="5190882" y="5985658"/>
                </a:lnTo>
                <a:lnTo>
                  <a:pt x="0" y="5985658"/>
                </a:lnTo>
                <a:lnTo>
                  <a:pt x="0" y="0"/>
                </a:lnTo>
                <a:close/>
              </a:path>
            </a:pathLst>
          </a:custGeom>
          <a:blipFill>
            <a:blip r:embed="rId6"/>
            <a:stretch>
              <a:fillRect/>
            </a:stretch>
          </a:blipFill>
        </p:spPr>
      </p:sp>
      <p:sp>
        <p:nvSpPr>
          <p:cNvPr id="6" name="Freeform 6"/>
          <p:cNvSpPr/>
          <p:nvPr/>
        </p:nvSpPr>
        <p:spPr>
          <a:xfrm>
            <a:off x="11496123" y="4301342"/>
            <a:ext cx="8098923" cy="6104114"/>
          </a:xfrm>
          <a:custGeom>
            <a:avLst/>
            <a:gdLst/>
            <a:ahLst/>
            <a:cxnLst/>
            <a:rect l="l" t="t" r="r" b="b"/>
            <a:pathLst>
              <a:path w="8098923" h="6104114">
                <a:moveTo>
                  <a:pt x="0" y="0"/>
                </a:moveTo>
                <a:lnTo>
                  <a:pt x="8098923" y="0"/>
                </a:lnTo>
                <a:lnTo>
                  <a:pt x="8098923" y="6104114"/>
                </a:lnTo>
                <a:lnTo>
                  <a:pt x="0" y="6104114"/>
                </a:lnTo>
                <a:lnTo>
                  <a:pt x="0" y="0"/>
                </a:lnTo>
                <a:close/>
              </a:path>
            </a:pathLst>
          </a:custGeom>
          <a:blipFill>
            <a:blip r:embed="rId7"/>
            <a:stretch>
              <a:fillRect/>
            </a:stretch>
          </a:blipFill>
        </p:spPr>
      </p:sp>
      <p:sp>
        <p:nvSpPr>
          <p:cNvPr id="7" name="Freeform 7"/>
          <p:cNvSpPr/>
          <p:nvPr/>
        </p:nvSpPr>
        <p:spPr>
          <a:xfrm>
            <a:off x="6982554" y="4544695"/>
            <a:ext cx="8051217" cy="6030642"/>
          </a:xfrm>
          <a:custGeom>
            <a:avLst/>
            <a:gdLst/>
            <a:ahLst/>
            <a:cxnLst/>
            <a:rect l="l" t="t" r="r" b="b"/>
            <a:pathLst>
              <a:path w="8051217" h="6030642">
                <a:moveTo>
                  <a:pt x="0" y="0"/>
                </a:moveTo>
                <a:lnTo>
                  <a:pt x="8051218" y="0"/>
                </a:lnTo>
                <a:lnTo>
                  <a:pt x="8051218" y="6030641"/>
                </a:lnTo>
                <a:lnTo>
                  <a:pt x="0" y="6030641"/>
                </a:lnTo>
                <a:lnTo>
                  <a:pt x="0" y="0"/>
                </a:lnTo>
                <a:close/>
              </a:path>
            </a:pathLst>
          </a:custGeom>
          <a:blipFill>
            <a:blip r:embed="rId8"/>
            <a:stretch>
              <a:fillRect/>
            </a:stretch>
          </a:blipFill>
        </p:spPr>
      </p:sp>
      <p:sp>
        <p:nvSpPr>
          <p:cNvPr id="8" name="TextBox 8"/>
          <p:cNvSpPr txBox="1"/>
          <p:nvPr/>
        </p:nvSpPr>
        <p:spPr>
          <a:xfrm>
            <a:off x="8878759" y="709147"/>
            <a:ext cx="8574413" cy="3744615"/>
          </a:xfrm>
          <a:prstGeom prst="rect">
            <a:avLst/>
          </a:prstGeom>
        </p:spPr>
        <p:txBody>
          <a:bodyPr lIns="0" tIns="0" rIns="0" bIns="0" rtlCol="0" anchor="t">
            <a:spAutoFit/>
          </a:bodyPr>
          <a:lstStyle/>
          <a:p>
            <a:pPr marL="970914" lvl="1" indent="-571500">
              <a:lnSpc>
                <a:spcPts val="5179"/>
              </a:lnSpc>
              <a:buFont typeface="Arial" panose="020B0604020202020204" pitchFamily="34" charset="0"/>
              <a:buChar char="•"/>
            </a:pPr>
            <a:r>
              <a:rPr lang="en-US" sz="3699" dirty="0" smtClean="0">
                <a:solidFill>
                  <a:srgbClr val="1E1E49"/>
                </a:solidFill>
                <a:latin typeface="Gotham"/>
              </a:rPr>
              <a:t>Darren </a:t>
            </a:r>
            <a:r>
              <a:rPr lang="en-US" sz="3699" dirty="0" err="1" smtClean="0">
                <a:solidFill>
                  <a:srgbClr val="1E1E49"/>
                </a:solidFill>
                <a:latin typeface="Gotham"/>
              </a:rPr>
              <a:t>LaCroix</a:t>
            </a:r>
            <a:r>
              <a:rPr lang="en-US" sz="3699" dirty="0" smtClean="0">
                <a:solidFill>
                  <a:srgbClr val="1E1E49"/>
                </a:solidFill>
                <a:latin typeface="Gotham"/>
              </a:rPr>
              <a:t> in Lakeland!</a:t>
            </a:r>
          </a:p>
          <a:p>
            <a:pPr marL="970914" lvl="1" indent="-571500">
              <a:lnSpc>
                <a:spcPts val="5179"/>
              </a:lnSpc>
              <a:buFont typeface="Arial" panose="020B0604020202020204" pitchFamily="34" charset="0"/>
              <a:buChar char="•"/>
            </a:pPr>
            <a:r>
              <a:rPr lang="en-US" sz="3699" dirty="0" smtClean="0">
                <a:solidFill>
                  <a:srgbClr val="1E1E49"/>
                </a:solidFill>
                <a:latin typeface="Gotham"/>
              </a:rPr>
              <a:t>Train-the-Trainer </a:t>
            </a:r>
            <a:r>
              <a:rPr lang="en-US" sz="3699" dirty="0">
                <a:solidFill>
                  <a:srgbClr val="1E1E49"/>
                </a:solidFill>
                <a:latin typeface="Gotham"/>
              </a:rPr>
              <a:t>- Register now</a:t>
            </a:r>
          </a:p>
          <a:p>
            <a:pPr marL="798828" lvl="1" indent="-399414">
              <a:lnSpc>
                <a:spcPts val="5179"/>
              </a:lnSpc>
              <a:buFont typeface="Arial"/>
              <a:buChar char="•"/>
            </a:pPr>
            <a:r>
              <a:rPr lang="en-US" sz="3699" dirty="0" smtClean="0">
                <a:solidFill>
                  <a:srgbClr val="1E1E49"/>
                </a:solidFill>
                <a:latin typeface="Gotham"/>
              </a:rPr>
              <a:t> Trainers </a:t>
            </a:r>
            <a:r>
              <a:rPr lang="en-US" sz="3699" dirty="0">
                <a:solidFill>
                  <a:srgbClr val="1E1E49"/>
                </a:solidFill>
                <a:latin typeface="Gotham"/>
              </a:rPr>
              <a:t>Academy</a:t>
            </a:r>
          </a:p>
          <a:p>
            <a:pPr marL="798828" lvl="1" indent="-399414">
              <a:lnSpc>
                <a:spcPts val="5179"/>
              </a:lnSpc>
              <a:buFont typeface="Arial"/>
              <a:buChar char="•"/>
            </a:pPr>
            <a:r>
              <a:rPr lang="en-US" sz="3699" dirty="0" smtClean="0">
                <a:solidFill>
                  <a:srgbClr val="1E1E49"/>
                </a:solidFill>
                <a:latin typeface="Gotham"/>
              </a:rPr>
              <a:t> TLI</a:t>
            </a:r>
            <a:r>
              <a:rPr lang="en-US" sz="3699" dirty="0">
                <a:solidFill>
                  <a:srgbClr val="1E1E49"/>
                </a:solidFill>
                <a:latin typeface="Gotham"/>
              </a:rPr>
              <a:t>: Transform. Lead. Inspire</a:t>
            </a:r>
          </a:p>
          <a:p>
            <a:pPr marL="798828" lvl="1" indent="-399414">
              <a:lnSpc>
                <a:spcPts val="5179"/>
              </a:lnSpc>
              <a:buFont typeface="Arial"/>
              <a:buChar char="•"/>
            </a:pPr>
            <a:r>
              <a:rPr lang="en-US" sz="3699" dirty="0" smtClean="0">
                <a:solidFill>
                  <a:srgbClr val="1E1E49"/>
                </a:solidFill>
                <a:latin typeface="Gotham"/>
              </a:rPr>
              <a:t> Educational </a:t>
            </a:r>
            <a:r>
              <a:rPr lang="en-US" sz="3699" dirty="0">
                <a:solidFill>
                  <a:srgbClr val="1E1E49"/>
                </a:solidFill>
                <a:latin typeface="Gotham"/>
              </a:rPr>
              <a:t>Summit</a:t>
            </a:r>
          </a:p>
          <a:p>
            <a:pPr>
              <a:lnSpc>
                <a:spcPts val="3220"/>
              </a:lnSpc>
            </a:pPr>
            <a:endParaRPr lang="en-US" sz="3699" dirty="0">
              <a:solidFill>
                <a:srgbClr val="1E1E49"/>
              </a:solidFill>
              <a:latin typeface="Gotham"/>
            </a:endParaRPr>
          </a:p>
        </p:txBody>
      </p:sp>
      <p:sp>
        <p:nvSpPr>
          <p:cNvPr id="9" name="TextBox 9"/>
          <p:cNvSpPr txBox="1"/>
          <p:nvPr/>
        </p:nvSpPr>
        <p:spPr>
          <a:xfrm>
            <a:off x="850156" y="2064240"/>
            <a:ext cx="11907709" cy="859137"/>
          </a:xfrm>
          <a:prstGeom prst="rect">
            <a:avLst/>
          </a:prstGeom>
        </p:spPr>
        <p:txBody>
          <a:bodyPr lIns="0" tIns="0" rIns="0" bIns="0" rtlCol="0" anchor="t">
            <a:spAutoFit/>
          </a:bodyPr>
          <a:lstStyle/>
          <a:p>
            <a:pPr>
              <a:lnSpc>
                <a:spcPts val="6459"/>
              </a:lnSpc>
            </a:pPr>
            <a:r>
              <a:rPr lang="en-US" sz="6332" b="1" spc="943" dirty="0">
                <a:solidFill>
                  <a:srgbClr val="1E1E49"/>
                </a:solidFill>
                <a:latin typeface="Gotham"/>
              </a:rPr>
              <a:t>GET READY!</a:t>
            </a:r>
          </a:p>
        </p:txBody>
      </p:sp>
      <p:sp>
        <p:nvSpPr>
          <p:cNvPr id="10" name="TextBox 10"/>
          <p:cNvSpPr txBox="1"/>
          <p:nvPr/>
        </p:nvSpPr>
        <p:spPr>
          <a:xfrm>
            <a:off x="11496123" y="9686407"/>
            <a:ext cx="10079179" cy="257175"/>
          </a:xfrm>
          <a:prstGeom prst="rect">
            <a:avLst/>
          </a:prstGeom>
        </p:spPr>
        <p:txBody>
          <a:bodyPr lIns="0" tIns="0" rIns="0" bIns="0" rtlCol="0" anchor="t">
            <a:spAutoFit/>
          </a:bodyPr>
          <a:lstStyle/>
          <a:p>
            <a:pPr>
              <a:lnSpc>
                <a:spcPts val="2039"/>
              </a:lnSpc>
            </a:pPr>
            <a:r>
              <a:rPr lang="en-US" sz="1699" spc="253">
                <a:solidFill>
                  <a:srgbClr val="1E1E49"/>
                </a:solidFill>
                <a:latin typeface="Gotham"/>
              </a:rPr>
              <a:t>TOASTMASTER LEADER: TRAINER (2023)</a:t>
            </a:r>
          </a:p>
        </p:txBody>
      </p:sp>
      <p:sp>
        <p:nvSpPr>
          <p:cNvPr id="11" name="TextBox 11"/>
          <p:cNvSpPr txBox="1"/>
          <p:nvPr/>
        </p:nvSpPr>
        <p:spPr>
          <a:xfrm>
            <a:off x="8229600" y="3981619"/>
            <a:ext cx="8574413" cy="639445"/>
          </a:xfrm>
          <a:prstGeom prst="rect">
            <a:avLst/>
          </a:prstGeom>
        </p:spPr>
        <p:txBody>
          <a:bodyPr lIns="0" tIns="0" rIns="0" bIns="0" rtlCol="0" anchor="t">
            <a:spAutoFit/>
          </a:bodyPr>
          <a:lstStyle/>
          <a:p>
            <a:pPr>
              <a:lnSpc>
                <a:spcPts val="5179"/>
              </a:lnSpc>
            </a:pPr>
            <a:r>
              <a:rPr lang="en-US" sz="3699" dirty="0">
                <a:solidFill>
                  <a:srgbClr val="1E1E49"/>
                </a:solidFill>
                <a:latin typeface="Gotham Italics"/>
              </a:rPr>
              <a:t>All details on ToastmastersD84.org</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404311" y="9475010"/>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5884859" y="2619918"/>
            <a:ext cx="7806005" cy="6855092"/>
          </a:xfrm>
          <a:custGeom>
            <a:avLst/>
            <a:gdLst/>
            <a:ahLst/>
            <a:cxnLst/>
            <a:rect l="l" t="t" r="r" b="b"/>
            <a:pathLst>
              <a:path w="7806005" h="6855092">
                <a:moveTo>
                  <a:pt x="0" y="0"/>
                </a:moveTo>
                <a:lnTo>
                  <a:pt x="7806005" y="0"/>
                </a:lnTo>
                <a:lnTo>
                  <a:pt x="7806005" y="6855092"/>
                </a:lnTo>
                <a:lnTo>
                  <a:pt x="0" y="6855092"/>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5" name="TextBox 5"/>
          <p:cNvSpPr txBox="1"/>
          <p:nvPr/>
        </p:nvSpPr>
        <p:spPr>
          <a:xfrm>
            <a:off x="4038600" y="1104900"/>
            <a:ext cx="19304529" cy="745599"/>
          </a:xfrm>
          <a:prstGeom prst="rect">
            <a:avLst/>
          </a:prstGeom>
        </p:spPr>
        <p:txBody>
          <a:bodyPr lIns="0" tIns="0" rIns="0" bIns="0" rtlCol="0" anchor="t">
            <a:spAutoFit/>
          </a:bodyPr>
          <a:lstStyle/>
          <a:p>
            <a:pPr>
              <a:lnSpc>
                <a:spcPts val="5643"/>
              </a:lnSpc>
            </a:pPr>
            <a:r>
              <a:rPr lang="en-US" sz="5532" spc="824" dirty="0" smtClean="0">
                <a:solidFill>
                  <a:srgbClr val="1E1E49"/>
                </a:solidFill>
                <a:latin typeface="Gotham Bold"/>
              </a:rPr>
              <a:t>WHAT IS ONE THING?</a:t>
            </a:r>
            <a:endParaRPr lang="en-US" sz="5532" spc="824" dirty="0">
              <a:solidFill>
                <a:srgbClr val="1E1E49"/>
              </a:solidFill>
              <a:latin typeface="Gotham Bold"/>
            </a:endParaRPr>
          </a:p>
        </p:txBody>
      </p:sp>
      <p:sp>
        <p:nvSpPr>
          <p:cNvPr id="7" name="TextBox 7"/>
          <p:cNvSpPr txBox="1"/>
          <p:nvPr/>
        </p:nvSpPr>
        <p:spPr>
          <a:xfrm>
            <a:off x="800880" y="9641228"/>
            <a:ext cx="4672905" cy="257175"/>
          </a:xfrm>
          <a:prstGeom prst="rect">
            <a:avLst/>
          </a:prstGeom>
        </p:spPr>
        <p:txBody>
          <a:bodyPr lIns="0" tIns="0" rIns="0" bIns="0" rtlCol="0" anchor="t">
            <a:spAutoFit/>
          </a:bodyPr>
          <a:lstStyle/>
          <a:p>
            <a:pPr algn="ctr">
              <a:lnSpc>
                <a:spcPts val="2039"/>
              </a:lnSpc>
              <a:spcBef>
                <a:spcPct val="0"/>
              </a:spcBef>
            </a:pPr>
            <a:r>
              <a:rPr lang="en-US" sz="1699" spc="253" dirty="0">
                <a:solidFill>
                  <a:srgbClr val="1E1E49"/>
                </a:solidFill>
                <a:latin typeface="Gotham"/>
              </a:rPr>
              <a:t>TOASTMASTER LEADER: TRAINER</a:t>
            </a:r>
          </a:p>
        </p:txBody>
      </p:sp>
    </p:spTree>
    <p:extLst>
      <p:ext uri="{BB962C8B-B14F-4D97-AF65-F5344CB8AC3E}">
        <p14:creationId xmlns:p14="http://schemas.microsoft.com/office/powerpoint/2010/main" val="36758858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3025217" y="0"/>
            <a:ext cx="12629759" cy="10287000"/>
          </a:xfrm>
          <a:custGeom>
            <a:avLst/>
            <a:gdLst/>
            <a:ahLst/>
            <a:cxnLst/>
            <a:rect l="l" t="t" r="r" b="b"/>
            <a:pathLst>
              <a:path w="12629759" h="10287000">
                <a:moveTo>
                  <a:pt x="0" y="0"/>
                </a:moveTo>
                <a:lnTo>
                  <a:pt x="12629759" y="0"/>
                </a:lnTo>
                <a:lnTo>
                  <a:pt x="12629759" y="10287000"/>
                </a:lnTo>
                <a:lnTo>
                  <a:pt x="0" y="10287000"/>
                </a:lnTo>
                <a:lnTo>
                  <a:pt x="0" y="0"/>
                </a:lnTo>
                <a:close/>
              </a:path>
            </a:pathLst>
          </a:custGeom>
          <a:blipFill>
            <a:blip r:embed="rId2"/>
            <a:stretch>
              <a:fillRect/>
            </a:stretch>
          </a:blipFill>
        </p:spPr>
      </p:sp>
      <p:sp>
        <p:nvSpPr>
          <p:cNvPr id="3" name="TextBox 9">
            <a:extLst>
              <a:ext uri="{FF2B5EF4-FFF2-40B4-BE49-F238E27FC236}">
                <a16:creationId xmlns:a16="http://schemas.microsoft.com/office/drawing/2014/main" xmlns="" id="{E4491810-B4BB-C568-16E4-751B9B384496}"/>
              </a:ext>
            </a:extLst>
          </p:cNvPr>
          <p:cNvSpPr txBox="1"/>
          <p:nvPr/>
        </p:nvSpPr>
        <p:spPr>
          <a:xfrm rot="16200000">
            <a:off x="11903022" y="1904786"/>
            <a:ext cx="11907709" cy="859137"/>
          </a:xfrm>
          <a:prstGeom prst="rect">
            <a:avLst/>
          </a:prstGeom>
        </p:spPr>
        <p:txBody>
          <a:bodyPr lIns="0" tIns="0" rIns="0" bIns="0" rtlCol="0" anchor="t">
            <a:spAutoFit/>
          </a:bodyPr>
          <a:lstStyle/>
          <a:p>
            <a:pPr>
              <a:lnSpc>
                <a:spcPts val="6459"/>
              </a:lnSpc>
            </a:pPr>
            <a:r>
              <a:rPr lang="en-US" sz="6332" spc="943" dirty="0">
                <a:solidFill>
                  <a:srgbClr val="1E1E49"/>
                </a:solidFill>
                <a:latin typeface="Gotham"/>
              </a:rPr>
              <a:t>#THESQUAD</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6E3CE"/>
        </a:solidFill>
        <a:effectLst/>
      </p:bgPr>
    </p:bg>
    <p:spTree>
      <p:nvGrpSpPr>
        <p:cNvPr id="1" name=""/>
        <p:cNvGrpSpPr/>
        <p:nvPr/>
      </p:nvGrpSpPr>
      <p:grpSpPr>
        <a:xfrm>
          <a:off x="0" y="0"/>
          <a:ext cx="0" cy="0"/>
          <a:chOff x="0" y="0"/>
          <a:chExt cx="0" cy="0"/>
        </a:xfrm>
      </p:grpSpPr>
      <p:sp>
        <p:nvSpPr>
          <p:cNvPr id="2" name="Freeform 2"/>
          <p:cNvSpPr/>
          <p:nvPr/>
        </p:nvSpPr>
        <p:spPr>
          <a:xfrm>
            <a:off x="1028700" y="8772525"/>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574181" y="8791575"/>
            <a:ext cx="12472306" cy="514350"/>
          </a:xfrm>
          <a:prstGeom prst="rect">
            <a:avLst/>
          </a:prstGeom>
        </p:spPr>
        <p:txBody>
          <a:bodyPr lIns="0" tIns="0" rIns="0" bIns="0" rtlCol="0" anchor="t">
            <a:spAutoFit/>
          </a:bodyPr>
          <a:lstStyle/>
          <a:p>
            <a:pPr>
              <a:lnSpc>
                <a:spcPts val="2039"/>
              </a:lnSpc>
            </a:pPr>
            <a:r>
              <a:rPr lang="en-US" sz="1699" spc="253">
                <a:solidFill>
                  <a:srgbClr val="1E1E49"/>
                </a:solidFill>
                <a:latin typeface="Gotham"/>
              </a:rPr>
              <a:t>DR. MARIA MARTINEZ, DTM</a:t>
            </a:r>
          </a:p>
          <a:p>
            <a:pPr>
              <a:lnSpc>
                <a:spcPts val="2039"/>
              </a:lnSpc>
            </a:pPr>
            <a:r>
              <a:rPr lang="en-US" sz="1699" spc="253">
                <a:solidFill>
                  <a:srgbClr val="1E1E49"/>
                </a:solidFill>
                <a:latin typeface="Gotham"/>
              </a:rPr>
              <a:t>EDUCATION CHAIR 2023-24</a:t>
            </a:r>
          </a:p>
        </p:txBody>
      </p:sp>
      <p:grpSp>
        <p:nvGrpSpPr>
          <p:cNvPr id="4" name="Group 4"/>
          <p:cNvGrpSpPr>
            <a:grpSpLocks noChangeAspect="1"/>
          </p:cNvGrpSpPr>
          <p:nvPr/>
        </p:nvGrpSpPr>
        <p:grpSpPr>
          <a:xfrm>
            <a:off x="10444820" y="1315167"/>
            <a:ext cx="8804496" cy="8804496"/>
            <a:chOff x="0" y="0"/>
            <a:chExt cx="6350000" cy="6350000"/>
          </a:xfrm>
        </p:grpSpPr>
        <p:sp>
          <p:nvSpPr>
            <p:cNvPr id="5" name="Freeform 5"/>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0F0F0"/>
            </a:solidFill>
          </p:spPr>
        </p:sp>
        <p:sp>
          <p:nvSpPr>
            <p:cNvPr id="6" name="Freeform 6"/>
            <p:cNvSpPr/>
            <p:nvPr/>
          </p:nvSpPr>
          <p:spPr>
            <a:xfrm>
              <a:off x="400267" y="526623"/>
              <a:ext cx="5549466" cy="5296755"/>
            </a:xfrm>
            <a:custGeom>
              <a:avLst/>
              <a:gdLst/>
              <a:ahLst/>
              <a:cxnLst/>
              <a:rect l="l" t="t" r="r" b="b"/>
              <a:pathLst>
                <a:path w="5549466" h="5296755">
                  <a:moveTo>
                    <a:pt x="2774733" y="4237"/>
                  </a:moveTo>
                  <a:cubicBezTo>
                    <a:pt x="1827256" y="0"/>
                    <a:pt x="949932" y="503041"/>
                    <a:pt x="474966" y="1322882"/>
                  </a:cubicBezTo>
                  <a:cubicBezTo>
                    <a:pt x="0" y="2142722"/>
                    <a:pt x="0" y="3154032"/>
                    <a:pt x="474966" y="3973872"/>
                  </a:cubicBezTo>
                  <a:cubicBezTo>
                    <a:pt x="949932" y="4793713"/>
                    <a:pt x="1827256" y="5296754"/>
                    <a:pt x="2774733" y="5292517"/>
                  </a:cubicBezTo>
                  <a:cubicBezTo>
                    <a:pt x="3722210" y="5296754"/>
                    <a:pt x="4599534" y="4793713"/>
                    <a:pt x="5074500" y="3973872"/>
                  </a:cubicBezTo>
                  <a:cubicBezTo>
                    <a:pt x="5549466" y="3154032"/>
                    <a:pt x="5549466" y="2142722"/>
                    <a:pt x="5074500" y="1322882"/>
                  </a:cubicBezTo>
                  <a:cubicBezTo>
                    <a:pt x="4599534" y="503041"/>
                    <a:pt x="3722210" y="0"/>
                    <a:pt x="2774733" y="4237"/>
                  </a:cubicBezTo>
                  <a:close/>
                </a:path>
              </a:pathLst>
            </a:custGeom>
            <a:blipFill>
              <a:blip r:embed="rId4"/>
              <a:stretch>
                <a:fillRect l="223" t="-17566" r="223" b="-17566"/>
              </a:stretch>
            </a:blipFill>
          </p:spPr>
        </p:sp>
      </p:grpSp>
      <p:sp>
        <p:nvSpPr>
          <p:cNvPr id="7" name="TextBox 7"/>
          <p:cNvSpPr txBox="1"/>
          <p:nvPr/>
        </p:nvSpPr>
        <p:spPr>
          <a:xfrm>
            <a:off x="1028700" y="2632077"/>
            <a:ext cx="8115300" cy="4039567"/>
          </a:xfrm>
          <a:prstGeom prst="rect">
            <a:avLst/>
          </a:prstGeom>
        </p:spPr>
        <p:txBody>
          <a:bodyPr lIns="0" tIns="0" rIns="0" bIns="0" rtlCol="0" anchor="t">
            <a:spAutoFit/>
          </a:bodyPr>
          <a:lstStyle/>
          <a:p>
            <a:pPr>
              <a:lnSpc>
                <a:spcPts val="6255"/>
              </a:lnSpc>
            </a:pPr>
            <a:r>
              <a:rPr lang="en-US" sz="6132" b="1" spc="913" dirty="0">
                <a:solidFill>
                  <a:srgbClr val="1E1E49"/>
                </a:solidFill>
                <a:latin typeface="Gotham"/>
              </a:rPr>
              <a:t>THANK YOU! </a:t>
            </a:r>
          </a:p>
          <a:p>
            <a:pPr>
              <a:lnSpc>
                <a:spcPts val="6255"/>
              </a:lnSpc>
            </a:pPr>
            <a:endParaRPr lang="en-US" sz="6132" spc="913" dirty="0">
              <a:solidFill>
                <a:srgbClr val="1E1E49"/>
              </a:solidFill>
              <a:latin typeface="Gotham"/>
            </a:endParaRPr>
          </a:p>
          <a:p>
            <a:pPr>
              <a:lnSpc>
                <a:spcPts val="6255"/>
              </a:lnSpc>
            </a:pPr>
            <a:r>
              <a:rPr lang="en-US" sz="6132" spc="913" dirty="0">
                <a:solidFill>
                  <a:srgbClr val="1E1E49"/>
                </a:solidFill>
                <a:latin typeface="Gotham"/>
              </a:rPr>
              <a:t>WHAT QUESTIONS DO YOU HAVE?</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028700" y="8934450"/>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p:cNvSpPr txBox="1"/>
          <p:nvPr/>
        </p:nvSpPr>
        <p:spPr>
          <a:xfrm>
            <a:off x="1574181" y="9048750"/>
            <a:ext cx="12472306" cy="257175"/>
          </a:xfrm>
          <a:prstGeom prst="rect">
            <a:avLst/>
          </a:prstGeom>
        </p:spPr>
        <p:txBody>
          <a:bodyPr lIns="0" tIns="0" rIns="0" bIns="0" rtlCol="0" anchor="t">
            <a:spAutoFit/>
          </a:bodyPr>
          <a:lstStyle/>
          <a:p>
            <a:pPr>
              <a:lnSpc>
                <a:spcPts val="2039"/>
              </a:lnSpc>
            </a:pPr>
            <a:r>
              <a:rPr lang="en-US" sz="1699" spc="253">
                <a:solidFill>
                  <a:srgbClr val="1E1E49"/>
                </a:solidFill>
                <a:latin typeface="Gotham"/>
              </a:rPr>
              <a:t>TOASTMASTER LEADER: TRAINER (2024)</a:t>
            </a:r>
          </a:p>
        </p:txBody>
      </p:sp>
      <p:grpSp>
        <p:nvGrpSpPr>
          <p:cNvPr id="4" name="Group 4"/>
          <p:cNvGrpSpPr>
            <a:grpSpLocks noChangeAspect="1"/>
          </p:cNvGrpSpPr>
          <p:nvPr/>
        </p:nvGrpSpPr>
        <p:grpSpPr>
          <a:xfrm>
            <a:off x="8668442" y="1704245"/>
            <a:ext cx="9619558" cy="6614686"/>
            <a:chOff x="0" y="0"/>
            <a:chExt cx="6159500" cy="4235450"/>
          </a:xfrm>
        </p:grpSpPr>
        <p:sp>
          <p:nvSpPr>
            <p:cNvPr id="5" name="Freeform 5"/>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5"/>
              <a:stretch>
                <a:fillRect l="-10742" r="-10742"/>
              </a:stretch>
            </a:blipFill>
          </p:spPr>
        </p:sp>
      </p:grpSp>
      <p:sp>
        <p:nvSpPr>
          <p:cNvPr id="6" name="Freeform 6"/>
          <p:cNvSpPr/>
          <p:nvPr/>
        </p:nvSpPr>
        <p:spPr>
          <a:xfrm rot="1036687">
            <a:off x="9416296" y="7171144"/>
            <a:ext cx="3673055" cy="2804879"/>
          </a:xfrm>
          <a:custGeom>
            <a:avLst/>
            <a:gdLst/>
            <a:ahLst/>
            <a:cxnLst/>
            <a:rect l="l" t="t" r="r" b="b"/>
            <a:pathLst>
              <a:path w="3673055" h="2804879">
                <a:moveTo>
                  <a:pt x="0" y="0"/>
                </a:moveTo>
                <a:lnTo>
                  <a:pt x="3673056" y="0"/>
                </a:lnTo>
                <a:lnTo>
                  <a:pt x="3673056" y="2804879"/>
                </a:lnTo>
                <a:lnTo>
                  <a:pt x="0" y="2804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425269" y="4009828"/>
            <a:ext cx="8115300" cy="1626090"/>
          </a:xfrm>
          <a:prstGeom prst="rect">
            <a:avLst/>
          </a:prstGeom>
        </p:spPr>
        <p:txBody>
          <a:bodyPr lIns="0" tIns="0" rIns="0" bIns="0" rtlCol="0" anchor="t">
            <a:spAutoFit/>
          </a:bodyPr>
          <a:lstStyle/>
          <a:p>
            <a:pPr>
              <a:lnSpc>
                <a:spcPts val="6255"/>
              </a:lnSpc>
            </a:pPr>
            <a:r>
              <a:rPr lang="en-US" sz="6132" spc="913">
                <a:solidFill>
                  <a:srgbClr val="1E1E49"/>
                </a:solidFill>
                <a:latin typeface="Gotham"/>
              </a:rPr>
              <a:t>SOCIAL EXPERIMENT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BC696E2-A3F5-E6B4-7ED0-EDEEB0A53D6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7907000" cy="9906000"/>
          </a:xfrm>
          <a:prstGeom prst="rect">
            <a:avLst/>
          </a:prstGeom>
        </p:spPr>
      </p:pic>
    </p:spTree>
    <p:extLst>
      <p:ext uri="{BB962C8B-B14F-4D97-AF65-F5344CB8AC3E}">
        <p14:creationId xmlns:p14="http://schemas.microsoft.com/office/powerpoint/2010/main" val="1373605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028700" y="8772525"/>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019925" y="-190870"/>
            <a:ext cx="9416611" cy="11045879"/>
          </a:xfrm>
          <a:custGeom>
            <a:avLst/>
            <a:gdLst/>
            <a:ahLst/>
            <a:cxnLst/>
            <a:rect l="l" t="t" r="r" b="b"/>
            <a:pathLst>
              <a:path w="9416611" h="11045879">
                <a:moveTo>
                  <a:pt x="0" y="0"/>
                </a:moveTo>
                <a:lnTo>
                  <a:pt x="9416611" y="0"/>
                </a:lnTo>
                <a:lnTo>
                  <a:pt x="9416611" y="11045878"/>
                </a:lnTo>
                <a:lnTo>
                  <a:pt x="0" y="11045878"/>
                </a:lnTo>
                <a:lnTo>
                  <a:pt x="0" y="0"/>
                </a:lnTo>
                <a:close/>
              </a:path>
            </a:pathLst>
          </a:custGeom>
          <a:blipFill>
            <a:blip r:embed="rId5"/>
            <a:stretch>
              <a:fillRect/>
            </a:stretch>
          </a:blipFill>
        </p:spPr>
      </p:sp>
      <p:grpSp>
        <p:nvGrpSpPr>
          <p:cNvPr id="4" name="Group 4"/>
          <p:cNvGrpSpPr/>
          <p:nvPr/>
        </p:nvGrpSpPr>
        <p:grpSpPr>
          <a:xfrm>
            <a:off x="1028700" y="3747684"/>
            <a:ext cx="7853367" cy="3700779"/>
            <a:chOff x="0" y="0"/>
            <a:chExt cx="10471156" cy="4934373"/>
          </a:xfrm>
        </p:grpSpPr>
        <p:sp>
          <p:nvSpPr>
            <p:cNvPr id="5" name="TextBox 5"/>
            <p:cNvSpPr txBox="1"/>
            <p:nvPr/>
          </p:nvSpPr>
          <p:spPr>
            <a:xfrm>
              <a:off x="0" y="-47625"/>
              <a:ext cx="10471156" cy="503131"/>
            </a:xfrm>
            <a:prstGeom prst="rect">
              <a:avLst/>
            </a:prstGeom>
          </p:spPr>
          <p:txBody>
            <a:bodyPr lIns="0" tIns="0" rIns="0" bIns="0" rtlCol="0" anchor="t">
              <a:spAutoFit/>
            </a:bodyPr>
            <a:lstStyle/>
            <a:p>
              <a:pPr>
                <a:lnSpc>
                  <a:spcPts val="3220"/>
                </a:lnSpc>
              </a:pPr>
              <a:endParaRPr/>
            </a:p>
          </p:txBody>
        </p:sp>
        <p:sp>
          <p:nvSpPr>
            <p:cNvPr id="6" name="TextBox 6"/>
            <p:cNvSpPr txBox="1"/>
            <p:nvPr/>
          </p:nvSpPr>
          <p:spPr>
            <a:xfrm>
              <a:off x="0" y="858731"/>
              <a:ext cx="10471156" cy="4075642"/>
            </a:xfrm>
            <a:prstGeom prst="rect">
              <a:avLst/>
            </a:prstGeom>
          </p:spPr>
          <p:txBody>
            <a:bodyPr lIns="0" tIns="0" rIns="0" bIns="0" rtlCol="0" anchor="t">
              <a:spAutoFit/>
            </a:bodyPr>
            <a:lstStyle/>
            <a:p>
              <a:pPr marL="755649" lvl="1" indent="-377824">
                <a:lnSpc>
                  <a:spcPts val="4899"/>
                </a:lnSpc>
                <a:buFont typeface="Arial"/>
                <a:buChar char="•"/>
              </a:pPr>
              <a:r>
                <a:rPr lang="en-US" sz="3499" dirty="0">
                  <a:solidFill>
                    <a:srgbClr val="1E1E49"/>
                  </a:solidFill>
                  <a:latin typeface="Gotham"/>
                </a:rPr>
                <a:t>Impatient</a:t>
              </a:r>
            </a:p>
            <a:p>
              <a:pPr marL="755649" lvl="1" indent="-377824">
                <a:lnSpc>
                  <a:spcPts val="4899"/>
                </a:lnSpc>
                <a:buFont typeface="Arial"/>
                <a:buChar char="•"/>
              </a:pPr>
              <a:r>
                <a:rPr lang="en-US" sz="3499" dirty="0">
                  <a:solidFill>
                    <a:srgbClr val="1E1E49"/>
                  </a:solidFill>
                  <a:latin typeface="Gotham"/>
                </a:rPr>
                <a:t>Distracted</a:t>
              </a:r>
            </a:p>
            <a:p>
              <a:pPr marL="755649" lvl="1" indent="-377824">
                <a:lnSpc>
                  <a:spcPts val="4899"/>
                </a:lnSpc>
                <a:buFont typeface="Arial"/>
                <a:buChar char="•"/>
              </a:pPr>
              <a:r>
                <a:rPr lang="en-US" sz="3499" dirty="0">
                  <a:solidFill>
                    <a:srgbClr val="1E1E49"/>
                  </a:solidFill>
                  <a:latin typeface="Gotham"/>
                </a:rPr>
                <a:t>Overwhelmed</a:t>
              </a:r>
            </a:p>
            <a:p>
              <a:pPr marL="755649" lvl="1" indent="-377824">
                <a:lnSpc>
                  <a:spcPts val="4899"/>
                </a:lnSpc>
                <a:buFont typeface="Arial"/>
                <a:buChar char="•"/>
              </a:pPr>
              <a:r>
                <a:rPr lang="en-US" sz="3499" dirty="0">
                  <a:solidFill>
                    <a:srgbClr val="1E1E49"/>
                  </a:solidFill>
                  <a:latin typeface="Gotham"/>
                </a:rPr>
                <a:t>Social</a:t>
              </a:r>
            </a:p>
            <a:p>
              <a:pPr marL="755649" lvl="1" indent="-377824">
                <a:lnSpc>
                  <a:spcPts val="4899"/>
                </a:lnSpc>
                <a:buFont typeface="Arial"/>
                <a:buChar char="•"/>
              </a:pPr>
              <a:r>
                <a:rPr lang="en-US" sz="3499" dirty="0">
                  <a:solidFill>
                    <a:srgbClr val="1E1E49"/>
                  </a:solidFill>
                  <a:latin typeface="Gotham"/>
                </a:rPr>
                <a:t>Thirst for learning</a:t>
              </a:r>
            </a:p>
          </p:txBody>
        </p:sp>
      </p:grpSp>
      <p:sp>
        <p:nvSpPr>
          <p:cNvPr id="7" name="TextBox 7"/>
          <p:cNvSpPr txBox="1"/>
          <p:nvPr/>
        </p:nvSpPr>
        <p:spPr>
          <a:xfrm>
            <a:off x="1028700" y="1314450"/>
            <a:ext cx="10812095" cy="1626090"/>
          </a:xfrm>
          <a:prstGeom prst="rect">
            <a:avLst/>
          </a:prstGeom>
        </p:spPr>
        <p:txBody>
          <a:bodyPr lIns="0" tIns="0" rIns="0" bIns="0" rtlCol="0" anchor="t">
            <a:spAutoFit/>
          </a:bodyPr>
          <a:lstStyle/>
          <a:p>
            <a:pPr>
              <a:lnSpc>
                <a:spcPts val="6255"/>
              </a:lnSpc>
            </a:pPr>
            <a:r>
              <a:rPr lang="en-US" sz="6132" spc="913">
                <a:solidFill>
                  <a:srgbClr val="1E1E49"/>
                </a:solidFill>
                <a:latin typeface="Gotham"/>
              </a:rPr>
              <a:t>TODAY'S </a:t>
            </a:r>
          </a:p>
          <a:p>
            <a:pPr>
              <a:lnSpc>
                <a:spcPts val="6255"/>
              </a:lnSpc>
            </a:pPr>
            <a:r>
              <a:rPr lang="en-US" sz="6132" spc="913">
                <a:solidFill>
                  <a:srgbClr val="1E1E49"/>
                </a:solidFill>
                <a:latin typeface="Gotham"/>
              </a:rPr>
              <a:t>MODERN LEARNER</a:t>
            </a:r>
          </a:p>
        </p:txBody>
      </p:sp>
      <p:sp>
        <p:nvSpPr>
          <p:cNvPr id="8" name="TextBox 8"/>
          <p:cNvSpPr txBox="1"/>
          <p:nvPr/>
        </p:nvSpPr>
        <p:spPr>
          <a:xfrm>
            <a:off x="1574181" y="8791575"/>
            <a:ext cx="12472306" cy="514350"/>
          </a:xfrm>
          <a:prstGeom prst="rect">
            <a:avLst/>
          </a:prstGeom>
        </p:spPr>
        <p:txBody>
          <a:bodyPr lIns="0" tIns="0" rIns="0" bIns="0" rtlCol="0" anchor="t">
            <a:spAutoFit/>
          </a:bodyPr>
          <a:lstStyle/>
          <a:p>
            <a:pPr>
              <a:lnSpc>
                <a:spcPts val="2039"/>
              </a:lnSpc>
            </a:pPr>
            <a:r>
              <a:rPr lang="en-US" sz="1699" spc="253">
                <a:solidFill>
                  <a:srgbClr val="1E1E49"/>
                </a:solidFill>
                <a:latin typeface="Gotham"/>
              </a:rPr>
              <a:t>SOURCE: BERSIN BY DELOITTE (2020)</a:t>
            </a:r>
          </a:p>
          <a:p>
            <a:pPr>
              <a:lnSpc>
                <a:spcPts val="2039"/>
              </a:lnSpc>
            </a:pPr>
            <a:r>
              <a:rPr lang="en-US" sz="1699" spc="253">
                <a:solidFill>
                  <a:srgbClr val="1E1E49"/>
                </a:solidFill>
                <a:latin typeface="Gotham"/>
              </a:rPr>
              <a:t>TOASTMASTER LEADER: TRAINER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grpSp>
        <p:nvGrpSpPr>
          <p:cNvPr id="2" name="Group 2"/>
          <p:cNvGrpSpPr/>
          <p:nvPr/>
        </p:nvGrpSpPr>
        <p:grpSpPr>
          <a:xfrm rot="-276025">
            <a:off x="10499640" y="-487789"/>
            <a:ext cx="2657359" cy="3963742"/>
            <a:chOff x="0" y="0"/>
            <a:chExt cx="3543146" cy="5284990"/>
          </a:xfrm>
        </p:grpSpPr>
        <p:pic>
          <p:nvPicPr>
            <p:cNvPr id="3" name="Picture 3"/>
            <p:cNvPicPr>
              <a:picLocks noChangeAspect="1"/>
            </p:cNvPicPr>
            <p:nvPr/>
          </p:nvPicPr>
          <p:blipFill>
            <a:blip r:embed="rId3"/>
            <a:srcRect l="26896" r="6061"/>
            <a:stretch>
              <a:fillRect/>
            </a:stretch>
          </p:blipFill>
          <p:spPr>
            <a:xfrm>
              <a:off x="0" y="0"/>
              <a:ext cx="3543146" cy="5284990"/>
            </a:xfrm>
            <a:prstGeom prst="rect">
              <a:avLst/>
            </a:prstGeom>
          </p:spPr>
        </p:pic>
      </p:grpSp>
      <p:grpSp>
        <p:nvGrpSpPr>
          <p:cNvPr id="4" name="Group 4"/>
          <p:cNvGrpSpPr/>
          <p:nvPr/>
        </p:nvGrpSpPr>
        <p:grpSpPr>
          <a:xfrm rot="-202439">
            <a:off x="15045656" y="-91995"/>
            <a:ext cx="2778201" cy="4102919"/>
            <a:chOff x="0" y="0"/>
            <a:chExt cx="3704268" cy="5470559"/>
          </a:xfrm>
        </p:grpSpPr>
        <p:pic>
          <p:nvPicPr>
            <p:cNvPr id="5" name="Picture 5"/>
            <p:cNvPicPr>
              <a:picLocks noChangeAspect="1"/>
            </p:cNvPicPr>
            <p:nvPr/>
          </p:nvPicPr>
          <p:blipFill>
            <a:blip r:embed="rId4"/>
            <a:srcRect l="16143" r="16143"/>
            <a:stretch>
              <a:fillRect/>
            </a:stretch>
          </p:blipFill>
          <p:spPr>
            <a:xfrm>
              <a:off x="0" y="0"/>
              <a:ext cx="3704268" cy="5470559"/>
            </a:xfrm>
            <a:prstGeom prst="rect">
              <a:avLst/>
            </a:prstGeom>
          </p:spPr>
        </p:pic>
      </p:grpSp>
      <p:grpSp>
        <p:nvGrpSpPr>
          <p:cNvPr id="6" name="Group 6"/>
          <p:cNvGrpSpPr/>
          <p:nvPr/>
        </p:nvGrpSpPr>
        <p:grpSpPr>
          <a:xfrm rot="529141">
            <a:off x="12657387" y="2300830"/>
            <a:ext cx="2778201" cy="3811823"/>
            <a:chOff x="0" y="0"/>
            <a:chExt cx="3704268" cy="5082431"/>
          </a:xfrm>
        </p:grpSpPr>
        <p:pic>
          <p:nvPicPr>
            <p:cNvPr id="7" name="Picture 7"/>
            <p:cNvPicPr>
              <a:picLocks noChangeAspect="1"/>
            </p:cNvPicPr>
            <p:nvPr/>
          </p:nvPicPr>
          <p:blipFill>
            <a:blip r:embed="rId5"/>
            <a:srcRect t="4336" b="4336"/>
            <a:stretch>
              <a:fillRect/>
            </a:stretch>
          </p:blipFill>
          <p:spPr>
            <a:xfrm>
              <a:off x="0" y="0"/>
              <a:ext cx="3704268" cy="5082431"/>
            </a:xfrm>
            <a:prstGeom prst="rect">
              <a:avLst/>
            </a:prstGeom>
          </p:spPr>
        </p:pic>
      </p:grpSp>
      <p:grpSp>
        <p:nvGrpSpPr>
          <p:cNvPr id="8" name="Group 8"/>
          <p:cNvGrpSpPr/>
          <p:nvPr/>
        </p:nvGrpSpPr>
        <p:grpSpPr>
          <a:xfrm rot="-265419">
            <a:off x="10585794" y="5006915"/>
            <a:ext cx="2485052" cy="3951885"/>
            <a:chOff x="0" y="0"/>
            <a:chExt cx="3313402" cy="5269180"/>
          </a:xfrm>
        </p:grpSpPr>
        <p:pic>
          <p:nvPicPr>
            <p:cNvPr id="9" name="Picture 9"/>
            <p:cNvPicPr>
              <a:picLocks noChangeAspect="1"/>
            </p:cNvPicPr>
            <p:nvPr/>
          </p:nvPicPr>
          <p:blipFill>
            <a:blip r:embed="rId6"/>
            <a:srcRect l="18592" r="18592"/>
            <a:stretch>
              <a:fillRect/>
            </a:stretch>
          </p:blipFill>
          <p:spPr>
            <a:xfrm>
              <a:off x="0" y="0"/>
              <a:ext cx="3313402" cy="5269180"/>
            </a:xfrm>
            <a:prstGeom prst="rect">
              <a:avLst/>
            </a:prstGeom>
          </p:spPr>
        </p:pic>
      </p:grpSp>
      <p:grpSp>
        <p:nvGrpSpPr>
          <p:cNvPr id="10" name="Group 10"/>
          <p:cNvGrpSpPr/>
          <p:nvPr/>
        </p:nvGrpSpPr>
        <p:grpSpPr>
          <a:xfrm rot="-491627">
            <a:off x="15951779" y="4979488"/>
            <a:ext cx="2485052" cy="3101546"/>
            <a:chOff x="0" y="0"/>
            <a:chExt cx="3313402" cy="4135395"/>
          </a:xfrm>
        </p:grpSpPr>
        <p:pic>
          <p:nvPicPr>
            <p:cNvPr id="11" name="Picture 11"/>
            <p:cNvPicPr>
              <a:picLocks noChangeAspect="1"/>
            </p:cNvPicPr>
            <p:nvPr/>
          </p:nvPicPr>
          <p:blipFill>
            <a:blip r:embed="rId7"/>
            <a:srcRect l="9474" r="9474"/>
            <a:stretch>
              <a:fillRect/>
            </a:stretch>
          </p:blipFill>
          <p:spPr>
            <a:xfrm>
              <a:off x="0" y="0"/>
              <a:ext cx="3313402" cy="4135395"/>
            </a:xfrm>
            <a:prstGeom prst="rect">
              <a:avLst/>
            </a:prstGeom>
          </p:spPr>
        </p:pic>
      </p:grpSp>
      <p:grpSp>
        <p:nvGrpSpPr>
          <p:cNvPr id="14" name="Group 14"/>
          <p:cNvGrpSpPr/>
          <p:nvPr/>
        </p:nvGrpSpPr>
        <p:grpSpPr>
          <a:xfrm rot="568354">
            <a:off x="13538229" y="6214480"/>
            <a:ext cx="2778201" cy="4102919"/>
            <a:chOff x="0" y="0"/>
            <a:chExt cx="3704268" cy="5470559"/>
          </a:xfrm>
        </p:grpSpPr>
        <p:pic>
          <p:nvPicPr>
            <p:cNvPr id="15" name="Picture 15"/>
            <p:cNvPicPr>
              <a:picLocks noChangeAspect="1"/>
            </p:cNvPicPr>
            <p:nvPr/>
          </p:nvPicPr>
          <p:blipFill>
            <a:blip r:embed="rId8"/>
            <a:srcRect l="15889" r="15889"/>
            <a:stretch>
              <a:fillRect/>
            </a:stretch>
          </p:blipFill>
          <p:spPr>
            <a:xfrm>
              <a:off x="0" y="0"/>
              <a:ext cx="3704268" cy="5470559"/>
            </a:xfrm>
            <a:prstGeom prst="rect">
              <a:avLst/>
            </a:prstGeom>
          </p:spPr>
        </p:pic>
      </p:grpSp>
      <p:sp>
        <p:nvSpPr>
          <p:cNvPr id="16" name="Freeform 16"/>
          <p:cNvSpPr/>
          <p:nvPr/>
        </p:nvSpPr>
        <p:spPr>
          <a:xfrm>
            <a:off x="1028700" y="8772525"/>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7"/>
          <p:cNvSpPr txBox="1"/>
          <p:nvPr/>
        </p:nvSpPr>
        <p:spPr>
          <a:xfrm>
            <a:off x="1425269" y="4301991"/>
            <a:ext cx="8115300" cy="1615827"/>
          </a:xfrm>
          <a:prstGeom prst="rect">
            <a:avLst/>
          </a:prstGeom>
        </p:spPr>
        <p:txBody>
          <a:bodyPr lIns="0" tIns="0" rIns="0" bIns="0" rtlCol="0" anchor="t">
            <a:spAutoFit/>
          </a:bodyPr>
          <a:lstStyle/>
          <a:p>
            <a:pPr>
              <a:lnSpc>
                <a:spcPts val="6255"/>
              </a:lnSpc>
            </a:pPr>
            <a:r>
              <a:rPr lang="en-US" sz="6132" spc="913" dirty="0">
                <a:solidFill>
                  <a:srgbClr val="1E1E49"/>
                </a:solidFill>
                <a:latin typeface="Gotham"/>
              </a:rPr>
              <a:t>WHO IS OUR AUDIENCE?</a:t>
            </a:r>
          </a:p>
        </p:txBody>
      </p:sp>
      <p:sp>
        <p:nvSpPr>
          <p:cNvPr id="18" name="TextBox 18"/>
          <p:cNvSpPr txBox="1"/>
          <p:nvPr/>
        </p:nvSpPr>
        <p:spPr>
          <a:xfrm>
            <a:off x="1574181" y="9048750"/>
            <a:ext cx="12472306" cy="257175"/>
          </a:xfrm>
          <a:prstGeom prst="rect">
            <a:avLst/>
          </a:prstGeom>
        </p:spPr>
        <p:txBody>
          <a:bodyPr lIns="0" tIns="0" rIns="0" bIns="0" rtlCol="0" anchor="t">
            <a:spAutoFit/>
          </a:bodyPr>
          <a:lstStyle/>
          <a:p>
            <a:pPr>
              <a:lnSpc>
                <a:spcPts val="2039"/>
              </a:lnSpc>
            </a:pPr>
            <a:r>
              <a:rPr lang="en-US" sz="1699" spc="253">
                <a:solidFill>
                  <a:srgbClr val="1E1E49"/>
                </a:solidFill>
                <a:latin typeface="Gotham"/>
              </a:rPr>
              <a:t>TOASTMASTER LEADER: TRAINER</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pic>
        <p:nvPicPr>
          <p:cNvPr id="13" name="Picture 12" descr="Side view of lined up black pencils">
            <a:extLst>
              <a:ext uri="{FF2B5EF4-FFF2-40B4-BE49-F238E27FC236}">
                <a16:creationId xmlns:a16="http://schemas.microsoft.com/office/drawing/2014/main" xmlns="" id="{1428EBE0-1187-71CA-2E65-B5ABFE8A2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 y="0"/>
            <a:ext cx="18287034" cy="10287000"/>
          </a:xfrm>
          <a:prstGeom prst="rect">
            <a:avLst/>
          </a:prstGeom>
        </p:spPr>
      </p:pic>
      <p:sp>
        <p:nvSpPr>
          <p:cNvPr id="16" name="Freeform 16"/>
          <p:cNvSpPr/>
          <p:nvPr/>
        </p:nvSpPr>
        <p:spPr>
          <a:xfrm>
            <a:off x="1028700" y="8772525"/>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p:cNvSpPr txBox="1"/>
          <p:nvPr/>
        </p:nvSpPr>
        <p:spPr>
          <a:xfrm>
            <a:off x="2209800" y="4739543"/>
            <a:ext cx="15033931" cy="807913"/>
          </a:xfrm>
          <a:prstGeom prst="rect">
            <a:avLst/>
          </a:prstGeom>
        </p:spPr>
        <p:txBody>
          <a:bodyPr wrap="square" lIns="0" tIns="0" rIns="0" bIns="0" rtlCol="0" anchor="t">
            <a:spAutoFit/>
          </a:bodyPr>
          <a:lstStyle/>
          <a:p>
            <a:pPr>
              <a:lnSpc>
                <a:spcPts val="6255"/>
              </a:lnSpc>
            </a:pPr>
            <a:r>
              <a:rPr lang="en-US" sz="6132" b="1" spc="913" dirty="0">
                <a:solidFill>
                  <a:srgbClr val="1E1E49"/>
                </a:solidFill>
                <a:latin typeface="Gotham"/>
              </a:rPr>
              <a:t>ADULT LEARNING THEORY</a:t>
            </a:r>
          </a:p>
        </p:txBody>
      </p:sp>
      <p:sp>
        <p:nvSpPr>
          <p:cNvPr id="18" name="TextBox 18"/>
          <p:cNvSpPr txBox="1"/>
          <p:nvPr/>
        </p:nvSpPr>
        <p:spPr>
          <a:xfrm>
            <a:off x="1574181" y="9048750"/>
            <a:ext cx="12472306" cy="257175"/>
          </a:xfrm>
          <a:prstGeom prst="rect">
            <a:avLst/>
          </a:prstGeom>
        </p:spPr>
        <p:txBody>
          <a:bodyPr lIns="0" tIns="0" rIns="0" bIns="0" rtlCol="0" anchor="t">
            <a:spAutoFit/>
          </a:bodyPr>
          <a:lstStyle/>
          <a:p>
            <a:pPr>
              <a:lnSpc>
                <a:spcPts val="2039"/>
              </a:lnSpc>
            </a:pPr>
            <a:r>
              <a:rPr lang="en-US" sz="1699" spc="253">
                <a:solidFill>
                  <a:srgbClr val="1E1E49"/>
                </a:solidFill>
                <a:latin typeface="Gotham"/>
              </a:rPr>
              <a:t>TOASTMASTER LEADER: TRAINER</a:t>
            </a:r>
          </a:p>
        </p:txBody>
      </p:sp>
    </p:spTree>
    <p:extLst>
      <p:ext uri="{BB962C8B-B14F-4D97-AF65-F5344CB8AC3E}">
        <p14:creationId xmlns:p14="http://schemas.microsoft.com/office/powerpoint/2010/main" val="423449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028700" y="8772525"/>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TextBox 3"/>
          <p:cNvSpPr txBox="1"/>
          <p:nvPr/>
        </p:nvSpPr>
        <p:spPr>
          <a:xfrm>
            <a:off x="1574181" y="9048750"/>
            <a:ext cx="10079179" cy="257175"/>
          </a:xfrm>
          <a:prstGeom prst="rect">
            <a:avLst/>
          </a:prstGeom>
        </p:spPr>
        <p:txBody>
          <a:bodyPr lIns="0" tIns="0" rIns="0" bIns="0" rtlCol="0" anchor="t">
            <a:spAutoFit/>
          </a:bodyPr>
          <a:lstStyle/>
          <a:p>
            <a:pPr>
              <a:lnSpc>
                <a:spcPts val="2039"/>
              </a:lnSpc>
            </a:pPr>
            <a:r>
              <a:rPr lang="en-US" sz="1699" spc="253">
                <a:solidFill>
                  <a:srgbClr val="1E1E49"/>
                </a:solidFill>
                <a:latin typeface="Gotham"/>
              </a:rPr>
              <a:t>TOASTMASTER LEADER: TRAINER</a:t>
            </a:r>
          </a:p>
        </p:txBody>
      </p:sp>
      <p:pic>
        <p:nvPicPr>
          <p:cNvPr id="4" name="Picture 4"/>
          <p:cNvPicPr>
            <a:picLocks noChangeAspect="1"/>
          </p:cNvPicPr>
          <p:nvPr>
            <a:videoFile r:link="rId1"/>
          </p:nvPr>
        </p:nvPicPr>
        <p:blipFill>
          <a:blip r:embed="rId6"/>
          <a:stretch>
            <a:fillRect/>
          </a:stretch>
        </p:blipFill>
        <p:spPr>
          <a:xfrm>
            <a:off x="0" y="26504"/>
            <a:ext cx="18288000" cy="1028699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7259300" y="9461194"/>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697681" y="2723319"/>
            <a:ext cx="12892638" cy="7563681"/>
          </a:xfrm>
          <a:custGeom>
            <a:avLst/>
            <a:gdLst/>
            <a:ahLst/>
            <a:cxnLst/>
            <a:rect l="l" t="t" r="r" b="b"/>
            <a:pathLst>
              <a:path w="12892638" h="7563681">
                <a:moveTo>
                  <a:pt x="0" y="0"/>
                </a:moveTo>
                <a:lnTo>
                  <a:pt x="12892638" y="0"/>
                </a:lnTo>
                <a:lnTo>
                  <a:pt x="12892638" y="7563681"/>
                </a:lnTo>
                <a:lnTo>
                  <a:pt x="0" y="75636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4"/>
          <p:cNvSpPr txBox="1"/>
          <p:nvPr/>
        </p:nvSpPr>
        <p:spPr>
          <a:xfrm>
            <a:off x="595093" y="1123950"/>
            <a:ext cx="19304529" cy="745599"/>
          </a:xfrm>
          <a:prstGeom prst="rect">
            <a:avLst/>
          </a:prstGeom>
        </p:spPr>
        <p:txBody>
          <a:bodyPr lIns="0" tIns="0" rIns="0" bIns="0" rtlCol="0" anchor="t">
            <a:spAutoFit/>
          </a:bodyPr>
          <a:lstStyle/>
          <a:p>
            <a:pPr>
              <a:lnSpc>
                <a:spcPts val="5643"/>
              </a:lnSpc>
            </a:pPr>
            <a:r>
              <a:rPr lang="en-US" sz="5532" spc="824">
                <a:solidFill>
                  <a:srgbClr val="1E1E49"/>
                </a:solidFill>
                <a:latin typeface="Gotham Bold"/>
              </a:rPr>
              <a:t>KNOWLES' THEORY - 5 ASSUMPTIONS</a:t>
            </a:r>
          </a:p>
        </p:txBody>
      </p:sp>
      <p:sp>
        <p:nvSpPr>
          <p:cNvPr id="5" name="TextBox 5"/>
          <p:cNvSpPr txBox="1"/>
          <p:nvPr/>
        </p:nvSpPr>
        <p:spPr>
          <a:xfrm>
            <a:off x="1388159" y="8110059"/>
            <a:ext cx="3421707" cy="1686561"/>
          </a:xfrm>
          <a:prstGeom prst="rect">
            <a:avLst/>
          </a:prstGeom>
        </p:spPr>
        <p:txBody>
          <a:bodyPr lIns="0" tIns="0" rIns="0" bIns="0" rtlCol="0" anchor="t">
            <a:spAutoFit/>
          </a:bodyPr>
          <a:lstStyle/>
          <a:p>
            <a:pPr algn="ctr">
              <a:lnSpc>
                <a:spcPts val="6789"/>
              </a:lnSpc>
            </a:pPr>
            <a:r>
              <a:rPr lang="en-US" sz="4849">
                <a:solidFill>
                  <a:srgbClr val="1E1E49"/>
                </a:solidFill>
                <a:latin typeface="Gotham"/>
              </a:rPr>
              <a:t>Self-Concept</a:t>
            </a:r>
          </a:p>
        </p:txBody>
      </p:sp>
      <p:sp>
        <p:nvSpPr>
          <p:cNvPr id="6" name="TextBox 6"/>
          <p:cNvSpPr txBox="1"/>
          <p:nvPr/>
        </p:nvSpPr>
        <p:spPr>
          <a:xfrm>
            <a:off x="3560847" y="4124007"/>
            <a:ext cx="3421707" cy="829311"/>
          </a:xfrm>
          <a:prstGeom prst="rect">
            <a:avLst/>
          </a:prstGeom>
        </p:spPr>
        <p:txBody>
          <a:bodyPr lIns="0" tIns="0" rIns="0" bIns="0" rtlCol="0" anchor="t">
            <a:spAutoFit/>
          </a:bodyPr>
          <a:lstStyle/>
          <a:p>
            <a:pPr algn="ctr">
              <a:lnSpc>
                <a:spcPts val="6789"/>
              </a:lnSpc>
            </a:pPr>
            <a:r>
              <a:rPr lang="en-US" sz="4849">
                <a:solidFill>
                  <a:srgbClr val="1E1E49"/>
                </a:solidFill>
                <a:latin typeface="Gotham"/>
              </a:rPr>
              <a:t>Experience</a:t>
            </a:r>
          </a:p>
        </p:txBody>
      </p:sp>
      <p:sp>
        <p:nvSpPr>
          <p:cNvPr id="7" name="TextBox 7"/>
          <p:cNvSpPr txBox="1"/>
          <p:nvPr/>
        </p:nvSpPr>
        <p:spPr>
          <a:xfrm>
            <a:off x="7433146" y="2628069"/>
            <a:ext cx="3421707" cy="829311"/>
          </a:xfrm>
          <a:prstGeom prst="rect">
            <a:avLst/>
          </a:prstGeom>
        </p:spPr>
        <p:txBody>
          <a:bodyPr lIns="0" tIns="0" rIns="0" bIns="0" rtlCol="0" anchor="t">
            <a:spAutoFit/>
          </a:bodyPr>
          <a:lstStyle/>
          <a:p>
            <a:pPr algn="ctr">
              <a:lnSpc>
                <a:spcPts val="6789"/>
              </a:lnSpc>
            </a:pPr>
            <a:r>
              <a:rPr lang="en-US" sz="4849">
                <a:solidFill>
                  <a:srgbClr val="1E1E49"/>
                </a:solidFill>
                <a:latin typeface="Gotham"/>
              </a:rPr>
              <a:t>Readiness</a:t>
            </a:r>
          </a:p>
        </p:txBody>
      </p:sp>
      <p:sp>
        <p:nvSpPr>
          <p:cNvPr id="8" name="TextBox 8"/>
          <p:cNvSpPr txBox="1"/>
          <p:nvPr/>
        </p:nvSpPr>
        <p:spPr>
          <a:xfrm>
            <a:off x="11870601" y="3953758"/>
            <a:ext cx="3719718" cy="829311"/>
          </a:xfrm>
          <a:prstGeom prst="rect">
            <a:avLst/>
          </a:prstGeom>
        </p:spPr>
        <p:txBody>
          <a:bodyPr lIns="0" tIns="0" rIns="0" bIns="0" rtlCol="0" anchor="t">
            <a:spAutoFit/>
          </a:bodyPr>
          <a:lstStyle/>
          <a:p>
            <a:pPr algn="ctr">
              <a:lnSpc>
                <a:spcPts val="6789"/>
              </a:lnSpc>
            </a:pPr>
            <a:r>
              <a:rPr lang="en-US" sz="4849">
                <a:solidFill>
                  <a:srgbClr val="1E1E49"/>
                </a:solidFill>
                <a:latin typeface="Gotham"/>
              </a:rPr>
              <a:t>Orientation</a:t>
            </a:r>
          </a:p>
        </p:txBody>
      </p:sp>
      <p:sp>
        <p:nvSpPr>
          <p:cNvPr id="9" name="TextBox 9"/>
          <p:cNvSpPr txBox="1"/>
          <p:nvPr/>
        </p:nvSpPr>
        <p:spPr>
          <a:xfrm>
            <a:off x="13374833" y="8428989"/>
            <a:ext cx="3719718" cy="829311"/>
          </a:xfrm>
          <a:prstGeom prst="rect">
            <a:avLst/>
          </a:prstGeom>
        </p:spPr>
        <p:txBody>
          <a:bodyPr lIns="0" tIns="0" rIns="0" bIns="0" rtlCol="0" anchor="t">
            <a:spAutoFit/>
          </a:bodyPr>
          <a:lstStyle/>
          <a:p>
            <a:pPr algn="ctr">
              <a:lnSpc>
                <a:spcPts val="6789"/>
              </a:lnSpc>
            </a:pPr>
            <a:r>
              <a:rPr lang="en-US" sz="4849">
                <a:solidFill>
                  <a:srgbClr val="1E1E49"/>
                </a:solidFill>
                <a:latin typeface="Gotham"/>
              </a:rPr>
              <a:t>Motivation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4F8"/>
        </a:solidFill>
        <a:effectLst/>
      </p:bgPr>
    </p:bg>
    <p:spTree>
      <p:nvGrpSpPr>
        <p:cNvPr id="1" name=""/>
        <p:cNvGrpSpPr/>
        <p:nvPr/>
      </p:nvGrpSpPr>
      <p:grpSpPr>
        <a:xfrm>
          <a:off x="0" y="0"/>
          <a:ext cx="0" cy="0"/>
          <a:chOff x="0" y="0"/>
          <a:chExt cx="0" cy="0"/>
        </a:xfrm>
      </p:grpSpPr>
      <p:sp>
        <p:nvSpPr>
          <p:cNvPr id="2" name="Freeform 2"/>
          <p:cNvSpPr/>
          <p:nvPr/>
        </p:nvSpPr>
        <p:spPr>
          <a:xfrm>
            <a:off x="17259300" y="9461194"/>
            <a:ext cx="396569" cy="485775"/>
          </a:xfrm>
          <a:custGeom>
            <a:avLst/>
            <a:gdLst/>
            <a:ahLst/>
            <a:cxnLst/>
            <a:rect l="l" t="t" r="r" b="b"/>
            <a:pathLst>
              <a:path w="396569" h="485775">
                <a:moveTo>
                  <a:pt x="0" y="0"/>
                </a:moveTo>
                <a:lnTo>
                  <a:pt x="396569" y="0"/>
                </a:lnTo>
                <a:lnTo>
                  <a:pt x="396569" y="485775"/>
                </a:lnTo>
                <a:lnTo>
                  <a:pt x="0" y="4857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772345" y="1474482"/>
            <a:ext cx="12080147" cy="8229600"/>
          </a:xfrm>
          <a:custGeom>
            <a:avLst/>
            <a:gdLst/>
            <a:ahLst/>
            <a:cxnLst/>
            <a:rect l="l" t="t" r="r" b="b"/>
            <a:pathLst>
              <a:path w="12080147" h="8229600">
                <a:moveTo>
                  <a:pt x="0" y="0"/>
                </a:moveTo>
                <a:lnTo>
                  <a:pt x="12080147" y="0"/>
                </a:lnTo>
                <a:lnTo>
                  <a:pt x="12080147" y="8229600"/>
                </a:lnTo>
                <a:lnTo>
                  <a:pt x="0" y="8229600"/>
                </a:lnTo>
                <a:lnTo>
                  <a:pt x="0" y="0"/>
                </a:lnTo>
                <a:close/>
              </a:path>
            </a:pathLst>
          </a:custGeom>
          <a:blipFill>
            <a:blip r:embed="rId5"/>
            <a:stretch>
              <a:fillRect/>
            </a:stretch>
          </a:blipFill>
        </p:spPr>
      </p:sp>
      <p:sp>
        <p:nvSpPr>
          <p:cNvPr id="4" name="TextBox 4"/>
          <p:cNvSpPr txBox="1"/>
          <p:nvPr/>
        </p:nvSpPr>
        <p:spPr>
          <a:xfrm>
            <a:off x="595093" y="1123950"/>
            <a:ext cx="19304529" cy="745599"/>
          </a:xfrm>
          <a:prstGeom prst="rect">
            <a:avLst/>
          </a:prstGeom>
        </p:spPr>
        <p:txBody>
          <a:bodyPr lIns="0" tIns="0" rIns="0" bIns="0" rtlCol="0" anchor="t">
            <a:spAutoFit/>
          </a:bodyPr>
          <a:lstStyle/>
          <a:p>
            <a:pPr>
              <a:lnSpc>
                <a:spcPts val="5643"/>
              </a:lnSpc>
            </a:pPr>
            <a:r>
              <a:rPr lang="en-US" sz="5532" spc="824">
                <a:solidFill>
                  <a:srgbClr val="1E1E49"/>
                </a:solidFill>
                <a:latin typeface="Gotham Bold"/>
              </a:rPr>
              <a:t>4 PRINCIPLES</a:t>
            </a:r>
          </a:p>
        </p:txBody>
      </p:sp>
      <p:sp>
        <p:nvSpPr>
          <p:cNvPr id="5" name="TextBox 5"/>
          <p:cNvSpPr txBox="1"/>
          <p:nvPr/>
        </p:nvSpPr>
        <p:spPr>
          <a:xfrm>
            <a:off x="1388159" y="8110059"/>
            <a:ext cx="3421707" cy="1686561"/>
          </a:xfrm>
          <a:prstGeom prst="rect">
            <a:avLst/>
          </a:prstGeom>
        </p:spPr>
        <p:txBody>
          <a:bodyPr lIns="0" tIns="0" rIns="0" bIns="0" rtlCol="0" anchor="t">
            <a:spAutoFit/>
          </a:bodyPr>
          <a:lstStyle/>
          <a:p>
            <a:pPr algn="ctr">
              <a:lnSpc>
                <a:spcPts val="6789"/>
              </a:lnSpc>
            </a:pPr>
            <a:r>
              <a:rPr lang="en-US" sz="4849" dirty="0">
                <a:solidFill>
                  <a:srgbClr val="1E1E49"/>
                </a:solidFill>
                <a:latin typeface="Gotham"/>
              </a:rPr>
              <a:t>Problem-Centered</a:t>
            </a:r>
          </a:p>
        </p:txBody>
      </p:sp>
      <p:sp>
        <p:nvSpPr>
          <p:cNvPr id="6" name="TextBox 6"/>
          <p:cNvSpPr txBox="1"/>
          <p:nvPr/>
        </p:nvSpPr>
        <p:spPr>
          <a:xfrm>
            <a:off x="1724395" y="2695655"/>
            <a:ext cx="3421707" cy="1686561"/>
          </a:xfrm>
          <a:prstGeom prst="rect">
            <a:avLst/>
          </a:prstGeom>
        </p:spPr>
        <p:txBody>
          <a:bodyPr lIns="0" tIns="0" rIns="0" bIns="0" rtlCol="0" anchor="t">
            <a:spAutoFit/>
          </a:bodyPr>
          <a:lstStyle/>
          <a:p>
            <a:pPr algn="ctr">
              <a:lnSpc>
                <a:spcPts val="6789"/>
              </a:lnSpc>
            </a:pPr>
            <a:r>
              <a:rPr lang="en-US" sz="4849" dirty="0">
                <a:solidFill>
                  <a:srgbClr val="1E1E49"/>
                </a:solidFill>
                <a:latin typeface="Gotham"/>
              </a:rPr>
              <a:t>Involve them</a:t>
            </a:r>
          </a:p>
        </p:txBody>
      </p:sp>
      <p:sp>
        <p:nvSpPr>
          <p:cNvPr id="7" name="TextBox 7"/>
          <p:cNvSpPr txBox="1"/>
          <p:nvPr/>
        </p:nvSpPr>
        <p:spPr>
          <a:xfrm>
            <a:off x="11870601" y="1407269"/>
            <a:ext cx="4135883" cy="1686561"/>
          </a:xfrm>
          <a:prstGeom prst="rect">
            <a:avLst/>
          </a:prstGeom>
        </p:spPr>
        <p:txBody>
          <a:bodyPr lIns="0" tIns="0" rIns="0" bIns="0" rtlCol="0" anchor="t">
            <a:spAutoFit/>
          </a:bodyPr>
          <a:lstStyle/>
          <a:p>
            <a:pPr algn="ctr">
              <a:lnSpc>
                <a:spcPts val="6789"/>
              </a:lnSpc>
            </a:pPr>
            <a:r>
              <a:rPr lang="en-US" sz="4849" dirty="0">
                <a:solidFill>
                  <a:srgbClr val="1E1E49"/>
                </a:solidFill>
                <a:latin typeface="Gotham"/>
              </a:rPr>
              <a:t>Draw from experience</a:t>
            </a:r>
          </a:p>
        </p:txBody>
      </p:sp>
      <p:sp>
        <p:nvSpPr>
          <p:cNvPr id="8" name="TextBox 8"/>
          <p:cNvSpPr txBox="1"/>
          <p:nvPr/>
        </p:nvSpPr>
        <p:spPr>
          <a:xfrm>
            <a:off x="12992633" y="8998914"/>
            <a:ext cx="3719718" cy="829311"/>
          </a:xfrm>
          <a:prstGeom prst="rect">
            <a:avLst/>
          </a:prstGeom>
        </p:spPr>
        <p:txBody>
          <a:bodyPr lIns="0" tIns="0" rIns="0" bIns="0" rtlCol="0" anchor="t">
            <a:spAutoFit/>
          </a:bodyPr>
          <a:lstStyle/>
          <a:p>
            <a:pPr algn="ctr">
              <a:lnSpc>
                <a:spcPts val="6789"/>
              </a:lnSpc>
            </a:pPr>
            <a:r>
              <a:rPr lang="en-US" sz="4849" dirty="0">
                <a:solidFill>
                  <a:srgbClr val="1E1E49"/>
                </a:solidFill>
                <a:latin typeface="Gotham"/>
              </a:rPr>
              <a:t>Relevance</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anim calcmode="lin" valueType="num">
                                      <p:cBhvr>
                                        <p:cTn id="2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79778414-bcaa-4552-ae0b-4c41e30814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webextension1.xml><?xml version="1.0" encoding="utf-8"?>
<we:webextension xmlns:we="http://schemas.microsoft.com/office/webextensions/webextension/2010/11" id="{1772D6F5-EC80-4EE5-BF8B-E08C4C061494}">
  <we:reference id="wa200001661" version="2.1.0.2" store="en-US" storeType="OMEX"/>
  <we:alternateReferences>
    <we:reference id="wa200001661" version="2.1.0.2" store="wa200001661" storeType="OMEX"/>
  </we:alternateReferences>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AF589DE4B34D4AB6C4D3015E8F677D" ma:contentTypeVersion="5" ma:contentTypeDescription="Create a new document." ma:contentTypeScope="" ma:versionID="ad8713f90647a2690e0aaaacf2f1a129">
  <xsd:schema xmlns:xsd="http://www.w3.org/2001/XMLSchema" xmlns:xs="http://www.w3.org/2001/XMLSchema" xmlns:p="http://schemas.microsoft.com/office/2006/metadata/properties" xmlns:ns2="d6546a5e-1fdb-4825-aca6-aa41d143b733" targetNamespace="http://schemas.microsoft.com/office/2006/metadata/properties" ma:root="true" ma:fieldsID="1a55a199c55026f3b0eecf5eb5091fcd" ns2:_="">
    <xsd:import namespace="d6546a5e-1fdb-4825-aca6-aa41d143b73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46a5e-1fdb-4825-aca6-aa41d143b7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6FECC-BB2E-4F2A-8466-4E286699BE59}"/>
</file>

<file path=customXml/itemProps2.xml><?xml version="1.0" encoding="utf-8"?>
<ds:datastoreItem xmlns:ds="http://schemas.openxmlformats.org/officeDocument/2006/customXml" ds:itemID="{04B26AB5-47A1-4D7E-A0ED-1E220D5954DF}"/>
</file>

<file path=docProps/app.xml><?xml version="1.0" encoding="utf-8"?>
<Properties xmlns="http://schemas.openxmlformats.org/officeDocument/2006/extended-properties" xmlns:vt="http://schemas.openxmlformats.org/officeDocument/2006/docPropsVTypes">
  <TotalTime>72</TotalTime>
  <Words>2511</Words>
  <Application>Microsoft Office PowerPoint</Application>
  <PresentationFormat>Custom</PresentationFormat>
  <Paragraphs>185</Paragraphs>
  <Slides>16</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Gotham Bold</vt:lpstr>
      <vt:lpstr>Gotham Italics</vt:lpstr>
      <vt:lpstr>Calibri</vt:lpstr>
      <vt:lpstr>Gotham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 leaders</dc:title>
  <dc:creator>Maria Martinez</dc:creator>
  <cp:lastModifiedBy>Laforty, Leslie B.</cp:lastModifiedBy>
  <cp:revision>8</cp:revision>
  <dcterms:created xsi:type="dcterms:W3CDTF">2006-08-16T00:00:00Z</dcterms:created>
  <dcterms:modified xsi:type="dcterms:W3CDTF">2023-07-08T16:21:06Z</dcterms:modified>
  <dc:identifier>DAFoAblaKlA</dc:identifier>
</cp:coreProperties>
</file>